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76" r:id="rId3"/>
    <p:sldId id="295" r:id="rId4"/>
    <p:sldId id="262" r:id="rId5"/>
    <p:sldId id="297" r:id="rId6"/>
    <p:sldId id="261" r:id="rId7"/>
    <p:sldId id="281" r:id="rId8"/>
    <p:sldId id="280" r:id="rId9"/>
    <p:sldId id="293" r:id="rId10"/>
    <p:sldId id="298" r:id="rId11"/>
    <p:sldId id="302" r:id="rId12"/>
    <p:sldId id="290" r:id="rId13"/>
    <p:sldId id="304" r:id="rId14"/>
    <p:sldId id="296" r:id="rId15"/>
    <p:sldId id="303" r:id="rId16"/>
    <p:sldId id="308" r:id="rId17"/>
    <p:sldId id="305" r:id="rId18"/>
    <p:sldId id="306" r:id="rId19"/>
    <p:sldId id="30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19B9F7C-F44B-4ED5-8302-943FCB6EA7C6}">
          <p14:sldIdLst>
            <p14:sldId id="256"/>
            <p14:sldId id="276"/>
            <p14:sldId id="295"/>
            <p14:sldId id="262"/>
            <p14:sldId id="297"/>
            <p14:sldId id="261"/>
            <p14:sldId id="281"/>
            <p14:sldId id="280"/>
            <p14:sldId id="293"/>
            <p14:sldId id="298"/>
            <p14:sldId id="302"/>
            <p14:sldId id="290"/>
          </p14:sldIdLst>
        </p14:section>
        <p14:section name="Untitled Section" id="{F831CC4D-7641-4247-A3D9-E2D84596F66F}">
          <p14:sldIdLst>
            <p14:sldId id="304"/>
            <p14:sldId id="296"/>
            <p14:sldId id="303"/>
            <p14:sldId id="308"/>
            <p14:sldId id="305"/>
            <p14:sldId id="306"/>
            <p14:sldId id="30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  <a:srgbClr val="434343"/>
    <a:srgbClr val="FF0000"/>
    <a:srgbClr val="00FF00"/>
    <a:srgbClr val="65F97E"/>
    <a:srgbClr val="FEE2FC"/>
    <a:srgbClr val="FCB2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08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3BE2ED-0B89-4C27-9A96-AC67EB33A433}" type="datetimeFigureOut">
              <a:rPr lang="en-IE" smtClean="0"/>
              <a:t>04/03/2019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1FD9B7-FCFE-4D21-8957-F44B2AD02E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81367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FD9B7-FCFE-4D21-8957-F44B2AD02E0A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43142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FD9B7-FCFE-4D21-8957-F44B2AD02E0A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431423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FD9B7-FCFE-4D21-8957-F44B2AD02E0A}" type="slidenum">
              <a:rPr lang="en-IE" smtClean="0"/>
              <a:t>11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43142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F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782" b="20173"/>
          <a:stretch/>
        </p:blipFill>
        <p:spPr>
          <a:xfrm>
            <a:off x="0" y="2179529"/>
            <a:ext cx="9144000" cy="31690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48880"/>
            <a:ext cx="7772400" cy="936104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284984"/>
            <a:ext cx="7776864" cy="6480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05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363DC7-DE0D-4A81-9E0B-C4E6183EF4D6}" type="slidenum">
              <a:rPr lang="en-IE" smtClean="0"/>
              <a:t>‹#›</a:t>
            </a:fld>
            <a:endParaRPr lang="en-IE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3" y="3933824"/>
            <a:ext cx="7775575" cy="647303"/>
          </a:xfrm>
        </p:spPr>
        <p:txBody>
          <a:bodyPr anchor="ctr">
            <a:normAutofit/>
          </a:bodyPr>
          <a:lstStyle>
            <a:lvl1pPr algn="ctr">
              <a:buNone/>
              <a:defRPr sz="2000">
                <a:solidFill>
                  <a:schemeClr val="tx2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3568" y="4581128"/>
            <a:ext cx="7775575" cy="647303"/>
          </a:xfrm>
        </p:spPr>
        <p:txBody>
          <a:bodyPr anchor="ctr">
            <a:normAutofit/>
          </a:bodyPr>
          <a:lstStyle>
            <a:lvl1pPr algn="ctr">
              <a:buNone/>
              <a:defRPr sz="2000">
                <a:solidFill>
                  <a:schemeClr val="accent5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179" y="629394"/>
            <a:ext cx="5943612" cy="107141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F_Title and Bulle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88000" y="1224000"/>
            <a:ext cx="8567743" cy="460851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1DE63A6-1FFE-4E67-818E-E1A0390E44E0}" type="datetimeFigureOut">
              <a:rPr lang="en-IE" smtClean="0"/>
              <a:t>04/03/2019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363DC7-DE0D-4A81-9E0B-C4E6183EF4D6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F_Title &amp; 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288000" y="1224000"/>
            <a:ext cx="8567743" cy="460851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0610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0610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505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363DC7-DE0D-4A81-9E0B-C4E6183EF4D6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F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505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363DC7-DE0D-4A81-9E0B-C4E6183EF4D6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F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505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363DC7-DE0D-4A81-9E0B-C4E6183EF4D6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F_Picture &amp;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505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363DC7-DE0D-4A81-9E0B-C4E6183EF4D6}" type="slidenum">
              <a:rPr lang="en-IE" smtClean="0"/>
              <a:t>‹#›</a:t>
            </a:fld>
            <a:endParaRPr lang="en-IE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1080000" y="360000"/>
            <a:ext cx="6984000" cy="5040000"/>
          </a:xfrm>
        </p:spPr>
        <p:txBody>
          <a:bodyPr/>
          <a:lstStyle>
            <a:lvl1pPr>
              <a:buNone/>
              <a:defRPr baseline="0"/>
            </a:lvl1pPr>
          </a:lstStyle>
          <a:p>
            <a:r>
              <a:rPr lang="en-US" smtClean="0"/>
              <a:t>Click icon to add picture</a:t>
            </a:r>
            <a:endParaRPr lang="en-IE" dirty="0"/>
          </a:p>
        </p:txBody>
      </p:sp>
      <p:sp>
        <p:nvSpPr>
          <p:cNvPr id="3" name="Round Same Side Corner Rectangle 2"/>
          <p:cNvSpPr/>
          <p:nvPr userDrawn="1"/>
        </p:nvSpPr>
        <p:spPr>
          <a:xfrm>
            <a:off x="334211" y="4304632"/>
            <a:ext cx="5574631" cy="1510631"/>
          </a:xfrm>
          <a:prstGeom prst="round2SameRect">
            <a:avLst>
              <a:gd name="adj1" fmla="val 0"/>
              <a:gd name="adj2" fmla="val 18015"/>
            </a:avLst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539750" y="4437063"/>
            <a:ext cx="5256386" cy="576113"/>
          </a:xfrm>
        </p:spPr>
        <p:txBody>
          <a:bodyPr>
            <a:noAutofit/>
          </a:bodyPr>
          <a:lstStyle>
            <a:lvl1pPr>
              <a:buNone/>
              <a:defRPr sz="3200" b="1">
                <a:solidFill>
                  <a:schemeClr val="bg1"/>
                </a:solidFill>
              </a:defRPr>
            </a:lvl1pPr>
            <a:lvl2pPr>
              <a:buNone/>
              <a:defRPr>
                <a:solidFill>
                  <a:schemeClr val="tx1"/>
                </a:solidFill>
              </a:defRPr>
            </a:lvl2pPr>
            <a:lvl3pPr>
              <a:buNone/>
              <a:defRPr>
                <a:solidFill>
                  <a:schemeClr val="tx1"/>
                </a:solidFill>
              </a:defRPr>
            </a:lvl3pPr>
            <a:lvl4pPr>
              <a:buNone/>
              <a:defRPr>
                <a:solidFill>
                  <a:schemeClr val="tx1"/>
                </a:solidFill>
              </a:defRPr>
            </a:lvl4pPr>
            <a:lvl5pPr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539552" y="5013176"/>
            <a:ext cx="5256584" cy="576113"/>
          </a:xfrm>
        </p:spPr>
        <p:txBody>
          <a:bodyPr>
            <a:normAutofit/>
          </a:bodyPr>
          <a:lstStyle>
            <a:lvl1pPr>
              <a:buNone/>
              <a:defRPr sz="1600">
                <a:solidFill>
                  <a:schemeClr val="bg1"/>
                </a:solidFill>
              </a:defRPr>
            </a:lvl1pPr>
            <a:lvl2pPr>
              <a:buNone/>
              <a:defRPr>
                <a:solidFill>
                  <a:schemeClr val="tx1"/>
                </a:solidFill>
              </a:defRPr>
            </a:lvl2pPr>
            <a:lvl3pPr>
              <a:buNone/>
              <a:defRPr>
                <a:solidFill>
                  <a:schemeClr val="tx1"/>
                </a:solidFill>
              </a:defRPr>
            </a:lvl3pPr>
            <a:lvl4pPr>
              <a:buNone/>
              <a:defRPr>
                <a:solidFill>
                  <a:schemeClr val="tx1"/>
                </a:solidFill>
              </a:defRPr>
            </a:lvl4pPr>
            <a:lvl5pPr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7780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8" y="1340769"/>
            <a:ext cx="8496944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 dirty="0"/>
          </a:p>
        </p:txBody>
      </p:sp>
      <p:pic>
        <p:nvPicPr>
          <p:cNvPr id="8" name="Picture 7" descr="EF2015_Logo_landscape_Colour.png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7146" y="6329945"/>
            <a:ext cx="1476429" cy="336394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288000" y="6192000"/>
            <a:ext cx="8568000" cy="0"/>
          </a:xfrm>
          <a:prstGeom prst="line">
            <a:avLst/>
          </a:prstGeom>
          <a:ln w="76200" cmpd="sng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3505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/>
                </a:solidFill>
              </a:defRPr>
            </a:lvl1pPr>
          </a:lstStyle>
          <a:p>
            <a:fld id="{455459BC-FB4E-4FEB-A8AF-9E2C740BEC10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6" r:id="rId4"/>
    <p:sldLayoutId id="2147483667" r:id="rId5"/>
    <p:sldLayoutId id="2147483673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bg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bg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Are all non-standard </a:t>
            </a:r>
            <a:r>
              <a:rPr lang="de-DE" dirty="0" err="1" smtClean="0"/>
              <a:t>types</a:t>
            </a:r>
            <a:r>
              <a:rPr lang="de-DE" dirty="0" smtClean="0"/>
              <a:t> of </a:t>
            </a:r>
            <a:r>
              <a:rPr lang="de-DE" dirty="0" err="1" smtClean="0"/>
              <a:t>work</a:t>
            </a:r>
            <a:r>
              <a:rPr lang="de-DE" dirty="0" smtClean="0"/>
              <a:t> </a:t>
            </a:r>
            <a:r>
              <a:rPr lang="de-DE" dirty="0" err="1" smtClean="0"/>
              <a:t>precarious</a:t>
            </a:r>
            <a:r>
              <a:rPr lang="de-DE" dirty="0" smtClean="0"/>
              <a:t>?</a:t>
            </a:r>
            <a:endParaRPr lang="en-IE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07504" y="3356992"/>
            <a:ext cx="8784976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E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84213" y="3933824"/>
            <a:ext cx="7775575" cy="647303"/>
          </a:xfrm>
        </p:spPr>
        <p:txBody>
          <a:bodyPr>
            <a:normAutofit fontScale="92500" lnSpcReduction="20000"/>
          </a:bodyPr>
          <a:lstStyle/>
          <a:p>
            <a:r>
              <a:rPr lang="de-DE" dirty="0" smtClean="0"/>
              <a:t>Franz Ferdinand Eiffe, Research Officer, Unit A Working Life</a:t>
            </a:r>
            <a:endParaRPr lang="en-IE" dirty="0" smtClean="0"/>
          </a:p>
          <a:p>
            <a:r>
              <a:rPr lang="en-IE" dirty="0" smtClean="0"/>
              <a:t>5 March 2019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192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Involuntary</a:t>
            </a:r>
            <a:r>
              <a:rPr lang="de-DE" dirty="0" smtClean="0"/>
              <a:t> </a:t>
            </a:r>
            <a:r>
              <a:rPr lang="de-DE" dirty="0" err="1" smtClean="0"/>
              <a:t>part-timers</a:t>
            </a:r>
            <a:r>
              <a:rPr lang="de-DE" dirty="0" smtClean="0"/>
              <a:t> </a:t>
            </a:r>
            <a:r>
              <a:rPr lang="de-DE" dirty="0" err="1" smtClean="0"/>
              <a:t>fare</a:t>
            </a:r>
            <a:r>
              <a:rPr lang="de-DE" dirty="0" smtClean="0"/>
              <a:t> </a:t>
            </a:r>
            <a:r>
              <a:rPr lang="de-DE" dirty="0" err="1" smtClean="0"/>
              <a:t>worse</a:t>
            </a:r>
            <a:r>
              <a:rPr lang="de-DE" dirty="0" smtClean="0"/>
              <a:t> in </a:t>
            </a:r>
            <a:r>
              <a:rPr lang="de-DE" dirty="0" err="1" smtClean="0"/>
              <a:t>most</a:t>
            </a:r>
            <a:r>
              <a:rPr lang="de-DE" dirty="0" smtClean="0"/>
              <a:t> Job Quality </a:t>
            </a:r>
            <a:r>
              <a:rPr lang="de-DE" dirty="0" err="1" smtClean="0"/>
              <a:t>dimensions</a:t>
            </a:r>
            <a:r>
              <a:rPr lang="de-DE" dirty="0" smtClean="0"/>
              <a:t> </a:t>
            </a:r>
            <a:r>
              <a:rPr lang="de-DE" dirty="0" err="1" smtClean="0"/>
              <a:t>than</a:t>
            </a:r>
            <a:r>
              <a:rPr lang="de-DE" dirty="0" smtClean="0"/>
              <a:t> </a:t>
            </a:r>
            <a:r>
              <a:rPr lang="de-DE" dirty="0" err="1" smtClean="0"/>
              <a:t>voluntary</a:t>
            </a:r>
            <a:r>
              <a:rPr lang="de-DE" dirty="0" smtClean="0"/>
              <a:t> </a:t>
            </a:r>
            <a:r>
              <a:rPr lang="de-DE" dirty="0" err="1" smtClean="0"/>
              <a:t>part-timers</a:t>
            </a:r>
            <a:endParaRPr lang="en-IE" b="0" dirty="0"/>
          </a:p>
        </p:txBody>
      </p:sp>
      <p:sp>
        <p:nvSpPr>
          <p:cNvPr id="3" name="Rectangle 2"/>
          <p:cNvSpPr/>
          <p:nvPr/>
        </p:nvSpPr>
        <p:spPr>
          <a:xfrm>
            <a:off x="251520" y="1196752"/>
            <a:ext cx="8712968" cy="47525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ctangle 7"/>
          <p:cNvSpPr/>
          <p:nvPr/>
        </p:nvSpPr>
        <p:spPr>
          <a:xfrm>
            <a:off x="251520" y="6381328"/>
            <a:ext cx="35702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i="1" dirty="0"/>
              <a:t>Source: </a:t>
            </a:r>
            <a:r>
              <a:rPr lang="en-IE" i="1" dirty="0" smtClean="0"/>
              <a:t>EWCS 2015, Eurofound </a:t>
            </a:r>
            <a:endParaRPr lang="en-IE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36" y="4437112"/>
            <a:ext cx="67532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854" y="1700808"/>
            <a:ext cx="8496300" cy="2515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444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de-DE" dirty="0" err="1" smtClean="0"/>
              <a:t>Conclusions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568952" cy="48965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b="1" dirty="0" err="1" smtClean="0"/>
              <a:t>Precarious</a:t>
            </a:r>
            <a:r>
              <a:rPr lang="de-DE" b="1" dirty="0" smtClean="0"/>
              <a:t> </a:t>
            </a:r>
            <a:r>
              <a:rPr lang="de-DE" b="1" dirty="0" err="1" smtClean="0"/>
              <a:t>work</a:t>
            </a:r>
            <a:r>
              <a:rPr lang="de-DE" b="1" dirty="0" smtClean="0"/>
              <a:t> </a:t>
            </a:r>
            <a:r>
              <a:rPr lang="de-DE" dirty="0" smtClean="0"/>
              <a:t>(</a:t>
            </a:r>
            <a:r>
              <a:rPr lang="de-DE" dirty="0" err="1" smtClean="0"/>
              <a:t>extended</a:t>
            </a:r>
            <a:r>
              <a:rPr lang="de-DE" dirty="0" smtClean="0"/>
              <a:t> </a:t>
            </a:r>
            <a:r>
              <a:rPr lang="de-DE" dirty="0" err="1" smtClean="0"/>
              <a:t>definition</a:t>
            </a:r>
            <a:r>
              <a:rPr lang="de-DE" dirty="0" smtClean="0"/>
              <a:t>)</a:t>
            </a:r>
          </a:p>
          <a:p>
            <a:r>
              <a:rPr lang="de-DE" i="1" dirty="0" smtClean="0"/>
              <a:t>Multiple </a:t>
            </a:r>
            <a:r>
              <a:rPr lang="de-DE" i="1" dirty="0" err="1" smtClean="0"/>
              <a:t>factors</a:t>
            </a:r>
            <a:r>
              <a:rPr lang="de-DE" i="1" dirty="0" smtClean="0"/>
              <a:t> (</a:t>
            </a:r>
            <a:r>
              <a:rPr lang="de-DE" i="1" dirty="0" err="1" smtClean="0"/>
              <a:t>selection</a:t>
            </a:r>
            <a:r>
              <a:rPr lang="de-DE" i="1" dirty="0" smtClean="0"/>
              <a:t>): </a:t>
            </a:r>
          </a:p>
          <a:p>
            <a:pPr lvl="1"/>
            <a:r>
              <a:rPr lang="de-DE" i="1" dirty="0" smtClean="0"/>
              <a:t>Job </a:t>
            </a:r>
            <a:r>
              <a:rPr lang="de-DE" i="1" dirty="0" err="1" smtClean="0"/>
              <a:t>insecurity</a:t>
            </a:r>
            <a:r>
              <a:rPr lang="de-DE" i="1" dirty="0" smtClean="0"/>
              <a:t> / </a:t>
            </a:r>
            <a:r>
              <a:rPr lang="de-DE" i="1" dirty="0" err="1" smtClean="0"/>
              <a:t>poor</a:t>
            </a:r>
            <a:r>
              <a:rPr lang="de-DE" i="1" dirty="0" smtClean="0"/>
              <a:t> </a:t>
            </a:r>
            <a:r>
              <a:rPr lang="de-DE" i="1" dirty="0" err="1" smtClean="0"/>
              <a:t>employment</a:t>
            </a:r>
            <a:r>
              <a:rPr lang="de-DE" i="1" dirty="0" smtClean="0"/>
              <a:t> </a:t>
            </a:r>
            <a:r>
              <a:rPr lang="de-DE" i="1" dirty="0" err="1" smtClean="0"/>
              <a:t>prospects</a:t>
            </a:r>
            <a:endParaRPr lang="de-DE" i="1" dirty="0" smtClean="0"/>
          </a:p>
          <a:p>
            <a:pPr lvl="1"/>
            <a:r>
              <a:rPr lang="de-DE" i="1" dirty="0" smtClean="0"/>
              <a:t>Low </a:t>
            </a:r>
            <a:r>
              <a:rPr lang="de-DE" i="1" dirty="0" err="1" smtClean="0"/>
              <a:t>income</a:t>
            </a:r>
            <a:r>
              <a:rPr lang="de-DE" i="1" dirty="0" smtClean="0"/>
              <a:t> / </a:t>
            </a:r>
            <a:r>
              <a:rPr lang="de-DE" i="1" dirty="0" err="1" smtClean="0"/>
              <a:t>income</a:t>
            </a:r>
            <a:r>
              <a:rPr lang="de-DE" i="1" dirty="0" smtClean="0"/>
              <a:t> </a:t>
            </a:r>
            <a:r>
              <a:rPr lang="de-DE" i="1" dirty="0" err="1" smtClean="0"/>
              <a:t>insecurity</a:t>
            </a:r>
            <a:endParaRPr lang="de-DE" i="1" dirty="0" smtClean="0"/>
          </a:p>
          <a:p>
            <a:pPr lvl="1"/>
            <a:r>
              <a:rPr lang="de-DE" i="1" dirty="0" err="1" smtClean="0"/>
              <a:t>Protection</a:t>
            </a:r>
            <a:r>
              <a:rPr lang="de-DE" i="1" dirty="0" smtClean="0"/>
              <a:t> </a:t>
            </a:r>
            <a:r>
              <a:rPr lang="de-DE" i="1" dirty="0" err="1" smtClean="0"/>
              <a:t>gaps</a:t>
            </a:r>
            <a:endParaRPr lang="de-DE" i="1" dirty="0" smtClean="0"/>
          </a:p>
          <a:p>
            <a:pPr lvl="1"/>
            <a:r>
              <a:rPr lang="de-DE" i="1" dirty="0" smtClean="0"/>
              <a:t>High </a:t>
            </a:r>
            <a:r>
              <a:rPr lang="de-DE" i="1" dirty="0" err="1" smtClean="0"/>
              <a:t>job</a:t>
            </a:r>
            <a:r>
              <a:rPr lang="de-DE" i="1" dirty="0" smtClean="0"/>
              <a:t> </a:t>
            </a:r>
            <a:r>
              <a:rPr lang="de-DE" i="1" dirty="0" err="1" smtClean="0"/>
              <a:t>strain</a:t>
            </a:r>
            <a:r>
              <a:rPr lang="de-DE" i="1" dirty="0" smtClean="0"/>
              <a:t> (</a:t>
            </a:r>
            <a:r>
              <a:rPr lang="de-DE" i="1" dirty="0" err="1" smtClean="0"/>
              <a:t>low</a:t>
            </a:r>
            <a:r>
              <a:rPr lang="de-DE" i="1" dirty="0" smtClean="0"/>
              <a:t> </a:t>
            </a:r>
            <a:r>
              <a:rPr lang="de-DE" i="1" dirty="0" err="1" smtClean="0"/>
              <a:t>autonomy</a:t>
            </a:r>
            <a:r>
              <a:rPr lang="de-DE" i="1" dirty="0" smtClean="0"/>
              <a:t> / high </a:t>
            </a:r>
            <a:r>
              <a:rPr lang="de-DE" i="1" dirty="0" err="1" smtClean="0"/>
              <a:t>intensity</a:t>
            </a:r>
            <a:r>
              <a:rPr lang="de-DE" i="1" dirty="0" smtClean="0"/>
              <a:t>)</a:t>
            </a:r>
          </a:p>
          <a:p>
            <a:pPr lvl="1"/>
            <a:r>
              <a:rPr lang="de-DE" i="1" dirty="0" smtClean="0"/>
              <a:t>Limited </a:t>
            </a:r>
            <a:r>
              <a:rPr lang="de-DE" i="1" dirty="0" err="1" smtClean="0"/>
              <a:t>access</a:t>
            </a:r>
            <a:r>
              <a:rPr lang="de-DE" i="1" dirty="0" smtClean="0"/>
              <a:t> </a:t>
            </a:r>
            <a:r>
              <a:rPr lang="de-DE" i="1" dirty="0" err="1" smtClean="0"/>
              <a:t>to</a:t>
            </a:r>
            <a:r>
              <a:rPr lang="de-DE" i="1" dirty="0" smtClean="0"/>
              <a:t> </a:t>
            </a:r>
            <a:r>
              <a:rPr lang="de-DE" i="1" dirty="0" err="1" smtClean="0"/>
              <a:t>fringe</a:t>
            </a:r>
            <a:r>
              <a:rPr lang="de-DE" i="1" dirty="0" smtClean="0"/>
              <a:t> </a:t>
            </a:r>
            <a:r>
              <a:rPr lang="de-DE" i="1" dirty="0" err="1" smtClean="0"/>
              <a:t>benefits</a:t>
            </a:r>
            <a:endParaRPr lang="de-DE" i="1" dirty="0" smtClean="0"/>
          </a:p>
          <a:p>
            <a:pPr lvl="1"/>
            <a:r>
              <a:rPr lang="de-DE" i="1" dirty="0" smtClean="0"/>
              <a:t>Social </a:t>
            </a:r>
            <a:r>
              <a:rPr lang="de-DE" i="1" dirty="0" err="1" smtClean="0"/>
              <a:t>isolation</a:t>
            </a:r>
            <a:r>
              <a:rPr lang="de-DE" i="1" dirty="0"/>
              <a:t> </a:t>
            </a:r>
            <a:r>
              <a:rPr lang="de-DE" i="1" dirty="0" err="1" smtClean="0"/>
              <a:t>at</a:t>
            </a:r>
            <a:r>
              <a:rPr lang="de-DE" i="1" dirty="0" smtClean="0"/>
              <a:t> </a:t>
            </a:r>
            <a:r>
              <a:rPr lang="de-DE" i="1" dirty="0" err="1" smtClean="0"/>
              <a:t>work</a:t>
            </a:r>
            <a:endParaRPr lang="de-DE" i="1" dirty="0" smtClean="0"/>
          </a:p>
          <a:p>
            <a:pPr marL="0" indent="0">
              <a:buNone/>
            </a:pPr>
            <a:r>
              <a:rPr lang="de-DE" b="1" dirty="0" err="1" smtClean="0"/>
              <a:t>Types</a:t>
            </a:r>
            <a:r>
              <a:rPr lang="de-DE" b="1" dirty="0" smtClean="0"/>
              <a:t> of </a:t>
            </a:r>
            <a:r>
              <a:rPr lang="de-DE" b="1" dirty="0" err="1" smtClean="0"/>
              <a:t>workers</a:t>
            </a:r>
            <a:r>
              <a:rPr lang="de-DE" b="1" dirty="0" smtClean="0"/>
              <a:t> </a:t>
            </a:r>
            <a:r>
              <a:rPr lang="de-DE" b="1" dirty="0" err="1" smtClean="0"/>
              <a:t>at</a:t>
            </a:r>
            <a:r>
              <a:rPr lang="de-DE" b="1" dirty="0" smtClean="0"/>
              <a:t> </a:t>
            </a:r>
            <a:r>
              <a:rPr lang="de-DE" b="1" dirty="0" err="1" smtClean="0"/>
              <a:t>risk</a:t>
            </a:r>
            <a:r>
              <a:rPr lang="de-DE" b="1" dirty="0" smtClean="0"/>
              <a:t> </a:t>
            </a:r>
          </a:p>
          <a:p>
            <a:r>
              <a:rPr lang="en-US" i="1" dirty="0" smtClean="0"/>
              <a:t>Employees on fixed-term contracts (part. &lt; 1 year)</a:t>
            </a:r>
          </a:p>
          <a:p>
            <a:r>
              <a:rPr lang="en-US" i="1" dirty="0" smtClean="0"/>
              <a:t>Solo self-employed (part. economically dependent)</a:t>
            </a:r>
          </a:p>
          <a:p>
            <a:r>
              <a:rPr lang="en-US" i="1" dirty="0" smtClean="0"/>
              <a:t>Involuntary part-time workers</a:t>
            </a:r>
            <a:endParaRPr lang="en-US" i="1" dirty="0"/>
          </a:p>
          <a:p>
            <a:pPr marL="0" indent="0">
              <a:buNone/>
            </a:pPr>
            <a:r>
              <a:rPr lang="de-DE" b="1" dirty="0" smtClean="0"/>
              <a:t>EU Level </a:t>
            </a:r>
            <a:r>
              <a:rPr lang="de-DE" b="1" dirty="0" err="1" smtClean="0"/>
              <a:t>Directives</a:t>
            </a:r>
            <a:r>
              <a:rPr lang="de-DE" b="1" dirty="0" smtClean="0"/>
              <a:t> </a:t>
            </a:r>
            <a:r>
              <a:rPr lang="de-DE" b="1" dirty="0" err="1" smtClean="0"/>
              <a:t>and</a:t>
            </a:r>
            <a:r>
              <a:rPr lang="de-DE" b="1" dirty="0" smtClean="0"/>
              <a:t> </a:t>
            </a:r>
            <a:r>
              <a:rPr lang="de-DE" b="1" dirty="0" err="1" smtClean="0"/>
              <a:t>Regulations</a:t>
            </a:r>
            <a:endParaRPr lang="de-DE" b="1" dirty="0" smtClean="0"/>
          </a:p>
          <a:p>
            <a:r>
              <a:rPr lang="en-US" i="1" dirty="0" smtClean="0"/>
              <a:t>Empirically not yet fully affective as drawbacks / discrimination of non-standard workers are still identified in the data</a:t>
            </a:r>
          </a:p>
        </p:txBody>
      </p:sp>
    </p:spTree>
    <p:extLst>
      <p:ext uri="{BB962C8B-B14F-4D97-AF65-F5344CB8AC3E}">
        <p14:creationId xmlns:p14="http://schemas.microsoft.com/office/powerpoint/2010/main" val="4200585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Policy</a:t>
            </a:r>
            <a:r>
              <a:rPr lang="de-DE" dirty="0" smtClean="0"/>
              <a:t> Responses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96" y="1340769"/>
            <a:ext cx="8784976" cy="4392488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de-DE" sz="3000" dirty="0" err="1" smtClean="0"/>
              <a:t>Advocate</a:t>
            </a:r>
            <a:r>
              <a:rPr lang="de-DE" sz="3000" dirty="0" smtClean="0"/>
              <a:t> </a:t>
            </a:r>
            <a:r>
              <a:rPr lang="de-DE" sz="3000" dirty="0" err="1" smtClean="0"/>
              <a:t>job</a:t>
            </a:r>
            <a:r>
              <a:rPr lang="de-DE" sz="3000" dirty="0" smtClean="0"/>
              <a:t> </a:t>
            </a:r>
            <a:r>
              <a:rPr lang="de-DE" sz="3000" dirty="0" err="1" smtClean="0"/>
              <a:t>quality</a:t>
            </a:r>
            <a:r>
              <a:rPr lang="de-DE" sz="3000" dirty="0" smtClean="0"/>
              <a:t> in </a:t>
            </a:r>
            <a:r>
              <a:rPr lang="de-DE" sz="3000" dirty="0" err="1" smtClean="0"/>
              <a:t>future</a:t>
            </a:r>
            <a:r>
              <a:rPr lang="de-DE" sz="3000" dirty="0" smtClean="0"/>
              <a:t> EU </a:t>
            </a:r>
            <a:r>
              <a:rPr lang="de-DE" sz="3000" dirty="0" err="1" smtClean="0"/>
              <a:t>strategies</a:t>
            </a:r>
            <a:endParaRPr lang="de-DE" sz="3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de-DE" sz="3000" dirty="0" err="1" smtClean="0"/>
              <a:t>Ensure</a:t>
            </a:r>
            <a:r>
              <a:rPr lang="de-DE" sz="3000" dirty="0" smtClean="0"/>
              <a:t> </a:t>
            </a:r>
            <a:r>
              <a:rPr lang="de-DE" sz="3000" dirty="0" err="1" smtClean="0"/>
              <a:t>equal</a:t>
            </a:r>
            <a:r>
              <a:rPr lang="de-DE" sz="3000" dirty="0" smtClean="0"/>
              <a:t> </a:t>
            </a:r>
            <a:r>
              <a:rPr lang="de-DE" sz="3000" dirty="0" err="1" smtClean="0"/>
              <a:t>treatment</a:t>
            </a:r>
            <a:endParaRPr lang="de-DE" sz="30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de-DE" sz="3000" dirty="0" err="1" smtClean="0"/>
              <a:t>Combatting</a:t>
            </a:r>
            <a:r>
              <a:rPr lang="de-DE" sz="3000" dirty="0" smtClean="0"/>
              <a:t> </a:t>
            </a:r>
            <a:r>
              <a:rPr lang="de-DE" sz="3000" dirty="0" err="1" smtClean="0"/>
              <a:t>abuses</a:t>
            </a:r>
            <a:endParaRPr lang="de-DE" sz="30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de-DE" sz="3000" dirty="0" smtClean="0"/>
              <a:t>Close </a:t>
            </a:r>
            <a:r>
              <a:rPr lang="de-DE" sz="3000" dirty="0" err="1" smtClean="0"/>
              <a:t>the</a:t>
            </a:r>
            <a:r>
              <a:rPr lang="de-DE" sz="3000" dirty="0" smtClean="0"/>
              <a:t> </a:t>
            </a:r>
            <a:r>
              <a:rPr lang="de-DE" sz="3000" dirty="0" err="1" smtClean="0"/>
              <a:t>social</a:t>
            </a:r>
            <a:r>
              <a:rPr lang="de-DE" sz="3000" dirty="0" smtClean="0"/>
              <a:t> </a:t>
            </a:r>
            <a:r>
              <a:rPr lang="de-DE" sz="3000" dirty="0" err="1" smtClean="0"/>
              <a:t>protection</a:t>
            </a:r>
            <a:r>
              <a:rPr lang="de-DE" sz="3000" dirty="0" smtClean="0"/>
              <a:t> </a:t>
            </a:r>
            <a:r>
              <a:rPr lang="de-DE" sz="3000" dirty="0" err="1" smtClean="0"/>
              <a:t>gap</a:t>
            </a:r>
            <a:endParaRPr lang="de-DE" sz="30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de-DE" sz="3000" dirty="0" smtClean="0"/>
              <a:t>Support </a:t>
            </a:r>
            <a:r>
              <a:rPr lang="de-DE" sz="3000" dirty="0" err="1" smtClean="0"/>
              <a:t>the</a:t>
            </a:r>
            <a:r>
              <a:rPr lang="de-DE" sz="3000" dirty="0" smtClean="0"/>
              <a:t> </a:t>
            </a:r>
            <a:r>
              <a:rPr lang="de-DE" sz="3000" dirty="0" err="1" smtClean="0"/>
              <a:t>self-employed</a:t>
            </a:r>
            <a:endParaRPr lang="de-DE" sz="30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de-DE" sz="3000" dirty="0" smtClean="0"/>
              <a:t>Promote </a:t>
            </a:r>
            <a:r>
              <a:rPr lang="de-DE" sz="3000" dirty="0" err="1" smtClean="0"/>
              <a:t>collective</a:t>
            </a:r>
            <a:r>
              <a:rPr lang="de-DE" sz="3000" dirty="0" smtClean="0"/>
              <a:t> </a:t>
            </a:r>
            <a:r>
              <a:rPr lang="de-DE" sz="3000" dirty="0" err="1" smtClean="0"/>
              <a:t>representation</a:t>
            </a:r>
            <a:endParaRPr lang="de-DE" sz="3000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de-DE" sz="3000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de-DE" sz="3000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79346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Background </a:t>
            </a:r>
            <a:r>
              <a:rPr lang="de-DE" dirty="0" err="1" smtClean="0"/>
              <a:t>slides</a:t>
            </a:r>
            <a:endParaRPr lang="en-IE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07504" y="3356992"/>
            <a:ext cx="8784976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6706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Policy</a:t>
            </a:r>
            <a:r>
              <a:rPr lang="de-DE" dirty="0" smtClean="0"/>
              <a:t> </a:t>
            </a:r>
            <a:r>
              <a:rPr lang="de-DE" dirty="0" err="1" smtClean="0"/>
              <a:t>relevance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IE" dirty="0"/>
          </a:p>
        </p:txBody>
      </p:sp>
      <p:sp>
        <p:nvSpPr>
          <p:cNvPr id="4" name="Rectangle 3"/>
          <p:cNvSpPr/>
          <p:nvPr/>
        </p:nvSpPr>
        <p:spPr>
          <a:xfrm>
            <a:off x="323528" y="1124744"/>
            <a:ext cx="6696744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endParaRPr lang="en-US" dirty="0" smtClean="0"/>
          </a:p>
          <a:p>
            <a:pPr algn="ctr">
              <a:spcBef>
                <a:spcPts val="600"/>
              </a:spcBef>
            </a:pPr>
            <a:r>
              <a:rPr lang="en-US" dirty="0" smtClean="0"/>
              <a:t>As </a:t>
            </a:r>
            <a:r>
              <a:rPr lang="en-US" dirty="0"/>
              <a:t>Eurofound (2017; 2002a) indicated, the employment status makes a difference to working conditions and job quality. </a:t>
            </a:r>
            <a:endParaRPr lang="en-IE" dirty="0"/>
          </a:p>
          <a:p>
            <a:pPr algn="ctr"/>
            <a:endParaRPr lang="en-IE" dirty="0"/>
          </a:p>
        </p:txBody>
      </p:sp>
      <p:sp>
        <p:nvSpPr>
          <p:cNvPr id="5" name="Rectangle 4"/>
          <p:cNvSpPr/>
          <p:nvPr/>
        </p:nvSpPr>
        <p:spPr>
          <a:xfrm>
            <a:off x="827584" y="2132856"/>
            <a:ext cx="6696744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en-US" dirty="0" smtClean="0"/>
              <a:t>Inequalities </a:t>
            </a:r>
            <a:r>
              <a:rPr lang="en-US" dirty="0"/>
              <a:t>in job quality among and within different employment statuses are a significant policy concern. </a:t>
            </a:r>
            <a:endParaRPr lang="en-IE" dirty="0"/>
          </a:p>
        </p:txBody>
      </p:sp>
      <p:sp>
        <p:nvSpPr>
          <p:cNvPr id="6" name="Rectangle 5"/>
          <p:cNvSpPr/>
          <p:nvPr/>
        </p:nvSpPr>
        <p:spPr>
          <a:xfrm>
            <a:off x="1334304" y="3212976"/>
            <a:ext cx="6696744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en-US" dirty="0"/>
              <a:t>The development of </a:t>
            </a:r>
            <a:r>
              <a:rPr lang="en-US" b="1" dirty="0"/>
              <a:t>new and more flexible non-standard forms </a:t>
            </a:r>
            <a:r>
              <a:rPr lang="en-US" dirty="0"/>
              <a:t>of </a:t>
            </a:r>
            <a:r>
              <a:rPr lang="en-US" dirty="0" smtClean="0"/>
              <a:t>employment go </a:t>
            </a:r>
            <a:r>
              <a:rPr lang="en-US" dirty="0"/>
              <a:t>hand and hand with </a:t>
            </a:r>
            <a:r>
              <a:rPr lang="en-US" b="1" dirty="0"/>
              <a:t>lower social protection and welfare benefits </a:t>
            </a:r>
            <a:r>
              <a:rPr lang="en-US" dirty="0"/>
              <a:t>indicating shifts of risks from employers/states to workers </a:t>
            </a:r>
            <a:endParaRPr lang="en-IE" dirty="0"/>
          </a:p>
        </p:txBody>
      </p:sp>
      <p:sp>
        <p:nvSpPr>
          <p:cNvPr id="7" name="Rectangle 6"/>
          <p:cNvSpPr/>
          <p:nvPr/>
        </p:nvSpPr>
        <p:spPr>
          <a:xfrm>
            <a:off x="539552" y="4674840"/>
            <a:ext cx="6696744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en-US" dirty="0"/>
              <a:t>Policy makers have hence </a:t>
            </a:r>
            <a:r>
              <a:rPr lang="en-US" b="1" dirty="0"/>
              <a:t>good reasons to intervene </a:t>
            </a:r>
            <a:r>
              <a:rPr lang="en-US" dirty="0"/>
              <a:t>addressing certain forms of employment proved to be structurally associated with less-</a:t>
            </a:r>
            <a:r>
              <a:rPr lang="en-US" dirty="0" err="1"/>
              <a:t>favourable</a:t>
            </a:r>
            <a:r>
              <a:rPr lang="en-US" dirty="0"/>
              <a:t> job quality </a:t>
            </a:r>
            <a:r>
              <a:rPr lang="en-US" dirty="0" smtClean="0"/>
              <a:t>potentially </a:t>
            </a:r>
            <a:r>
              <a:rPr lang="en-US" dirty="0"/>
              <a:t>leading to highly segmented labour markets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195924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Developments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i="1" dirty="0" smtClean="0"/>
              <a:t>Temporary </a:t>
            </a:r>
            <a:r>
              <a:rPr lang="nl-NL" i="1" dirty="0"/>
              <a:t>employment in the EU as percentage of total dependent employment (2000-2015)</a:t>
            </a:r>
            <a:endParaRPr lang="en-IE" i="1" dirty="0"/>
          </a:p>
          <a:p>
            <a:endParaRPr lang="en-IE" dirty="0"/>
          </a:p>
        </p:txBody>
      </p:sp>
      <p:sp>
        <p:nvSpPr>
          <p:cNvPr id="6" name="Rectangle 5"/>
          <p:cNvSpPr/>
          <p:nvPr/>
        </p:nvSpPr>
        <p:spPr>
          <a:xfrm>
            <a:off x="323528" y="5445224"/>
            <a:ext cx="2518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i="1" dirty="0"/>
              <a:t>Source: LFS, Eurostat </a:t>
            </a:r>
            <a:endParaRPr lang="en-IE" dirty="0"/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49335"/>
            <a:ext cx="8640960" cy="31958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3845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High </a:t>
            </a:r>
            <a:r>
              <a:rPr lang="de-DE" dirty="0" err="1" smtClean="0"/>
              <a:t>work</a:t>
            </a:r>
            <a:r>
              <a:rPr lang="de-DE" dirty="0" smtClean="0"/>
              <a:t> </a:t>
            </a:r>
            <a:r>
              <a:rPr lang="de-DE" dirty="0" err="1" smtClean="0"/>
              <a:t>intensity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fixed</a:t>
            </a:r>
            <a:r>
              <a:rPr lang="de-DE" dirty="0" smtClean="0"/>
              <a:t>-term </a:t>
            </a:r>
            <a:r>
              <a:rPr lang="de-DE" dirty="0" err="1" smtClean="0"/>
              <a:t>employees</a:t>
            </a:r>
            <a:endParaRPr lang="en-IE" dirty="0"/>
          </a:p>
        </p:txBody>
      </p:sp>
      <p:sp>
        <p:nvSpPr>
          <p:cNvPr id="4" name="Rectangle 3"/>
          <p:cNvSpPr/>
          <p:nvPr/>
        </p:nvSpPr>
        <p:spPr>
          <a:xfrm>
            <a:off x="3473" y="1193800"/>
            <a:ext cx="9010083" cy="47525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23528" y="5805264"/>
            <a:ext cx="2160240" cy="2880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200" dirty="0" err="1" smtClean="0"/>
              <a:t>Scale</a:t>
            </a:r>
            <a:r>
              <a:rPr lang="de-DE" sz="1200" dirty="0" smtClean="0"/>
              <a:t>: 0 (</a:t>
            </a:r>
            <a:r>
              <a:rPr lang="de-DE" sz="1200" dirty="0" err="1" smtClean="0"/>
              <a:t>low</a:t>
            </a:r>
            <a:r>
              <a:rPr lang="de-DE" sz="1200" dirty="0" smtClean="0"/>
              <a:t>) – 100 (high)</a:t>
            </a:r>
            <a:endParaRPr lang="en-IE" sz="1200" dirty="0"/>
          </a:p>
        </p:txBody>
      </p:sp>
      <p:sp>
        <p:nvSpPr>
          <p:cNvPr id="7" name="Rectangle 6"/>
          <p:cNvSpPr/>
          <p:nvPr/>
        </p:nvSpPr>
        <p:spPr>
          <a:xfrm>
            <a:off x="251520" y="6381328"/>
            <a:ext cx="35702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i="1" dirty="0"/>
              <a:t>Source: </a:t>
            </a:r>
            <a:r>
              <a:rPr lang="en-IE" i="1" dirty="0" smtClean="0"/>
              <a:t>EWCS 2015, Eurofound </a:t>
            </a:r>
            <a:endParaRPr lang="en-IE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746"/>
          <a:stretch/>
        </p:blipFill>
        <p:spPr bwMode="auto">
          <a:xfrm>
            <a:off x="-17263" y="1428750"/>
            <a:ext cx="8902472" cy="3998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val 10"/>
          <p:cNvSpPr/>
          <p:nvPr/>
        </p:nvSpPr>
        <p:spPr>
          <a:xfrm>
            <a:off x="2987824" y="3441736"/>
            <a:ext cx="1368152" cy="635335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02416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C</a:t>
            </a:r>
            <a:r>
              <a:rPr lang="de-DE" dirty="0" smtClean="0"/>
              <a:t>ontrolling </a:t>
            </a:r>
            <a:r>
              <a:rPr lang="de-DE" dirty="0" err="1" smtClean="0"/>
              <a:t>for</a:t>
            </a:r>
            <a:r>
              <a:rPr lang="de-DE" dirty="0" smtClean="0"/>
              <a:t> potential </a:t>
            </a:r>
            <a:r>
              <a:rPr lang="de-DE" dirty="0" err="1" smtClean="0"/>
              <a:t>confounders</a:t>
            </a: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Rectangle 4"/>
          <p:cNvSpPr/>
          <p:nvPr/>
        </p:nvSpPr>
        <p:spPr>
          <a:xfrm>
            <a:off x="251520" y="1196752"/>
            <a:ext cx="8712968" cy="47525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23528" y="5445224"/>
            <a:ext cx="8640960" cy="64807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1200" b="1" i="1" dirty="0" err="1" smtClean="0"/>
              <a:t>Red</a:t>
            </a:r>
            <a:r>
              <a:rPr lang="de-DE" sz="1200" i="1" dirty="0" smtClean="0"/>
              <a:t>: negative </a:t>
            </a:r>
            <a:r>
              <a:rPr lang="de-DE" sz="1200" i="1" dirty="0" err="1" smtClean="0"/>
              <a:t>association</a:t>
            </a:r>
            <a:r>
              <a:rPr lang="de-DE" sz="1200" i="1" dirty="0" smtClean="0"/>
              <a:t> of </a:t>
            </a:r>
            <a:r>
              <a:rPr lang="de-DE" sz="1200" i="1" dirty="0" err="1" smtClean="0"/>
              <a:t>employment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status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and</a:t>
            </a:r>
            <a:r>
              <a:rPr lang="de-DE" sz="1200" i="1" dirty="0" smtClean="0"/>
              <a:t> JQ </a:t>
            </a:r>
            <a:r>
              <a:rPr lang="de-DE" sz="1200" i="1" dirty="0" err="1" smtClean="0"/>
              <a:t>dimension</a:t>
            </a:r>
            <a:r>
              <a:rPr lang="de-DE" sz="1200" i="1" dirty="0" smtClean="0"/>
              <a:t>; </a:t>
            </a:r>
            <a:r>
              <a:rPr lang="de-DE" sz="1200" b="1" i="1" dirty="0" smtClean="0"/>
              <a:t>Green</a:t>
            </a:r>
            <a:r>
              <a:rPr lang="de-DE" sz="1200" i="1" dirty="0" smtClean="0"/>
              <a:t>: positive </a:t>
            </a:r>
            <a:r>
              <a:rPr lang="de-DE" sz="1200" i="1" dirty="0" err="1" smtClean="0"/>
              <a:t>association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between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employment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status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and</a:t>
            </a:r>
            <a:r>
              <a:rPr lang="de-DE" sz="1200" i="1" dirty="0" smtClean="0"/>
              <a:t> JQ </a:t>
            </a:r>
            <a:r>
              <a:rPr lang="de-DE" sz="1200" i="1" dirty="0" err="1" smtClean="0"/>
              <a:t>dimension</a:t>
            </a:r>
            <a:r>
              <a:rPr lang="de-DE" sz="1200" i="1" dirty="0"/>
              <a:t> (</a:t>
            </a:r>
            <a:r>
              <a:rPr lang="de-DE" sz="1200" i="1" dirty="0" err="1"/>
              <a:t>reversed</a:t>
            </a:r>
            <a:r>
              <a:rPr lang="de-DE" sz="1200" i="1" dirty="0"/>
              <a:t> </a:t>
            </a:r>
            <a:r>
              <a:rPr lang="de-DE" sz="1200" i="1" dirty="0" err="1"/>
              <a:t>for</a:t>
            </a:r>
            <a:r>
              <a:rPr lang="de-DE" sz="1200" i="1" dirty="0"/>
              <a:t> </a:t>
            </a:r>
            <a:r>
              <a:rPr lang="de-DE" sz="1200" i="1" dirty="0" err="1"/>
              <a:t>work</a:t>
            </a:r>
            <a:r>
              <a:rPr lang="de-DE" sz="1200" i="1" dirty="0"/>
              <a:t> </a:t>
            </a:r>
            <a:r>
              <a:rPr lang="de-DE" sz="1200" i="1" dirty="0" err="1"/>
              <a:t>intensity</a:t>
            </a:r>
            <a:r>
              <a:rPr lang="de-DE" sz="1200" i="1" dirty="0"/>
              <a:t>)</a:t>
            </a:r>
            <a:endParaRPr lang="de-DE" sz="1200" i="1" dirty="0" smtClean="0"/>
          </a:p>
          <a:p>
            <a:pPr marL="0" indent="0">
              <a:buFont typeface="Arial" pitchFamily="34" charset="0"/>
              <a:buNone/>
            </a:pPr>
            <a:r>
              <a:rPr lang="de-DE" sz="1200" i="1" dirty="0" smtClean="0"/>
              <a:t>Controls: </a:t>
            </a:r>
            <a:r>
              <a:rPr lang="de-DE" sz="1200" i="1" dirty="0" err="1" smtClean="0"/>
              <a:t>gender</a:t>
            </a:r>
            <a:r>
              <a:rPr lang="de-DE" sz="1200" i="1" dirty="0" smtClean="0"/>
              <a:t>, </a:t>
            </a:r>
            <a:r>
              <a:rPr lang="de-DE" sz="1200" i="1" dirty="0" err="1" smtClean="0"/>
              <a:t>age</a:t>
            </a:r>
            <a:r>
              <a:rPr lang="de-DE" sz="1200" i="1" dirty="0" smtClean="0"/>
              <a:t>, </a:t>
            </a:r>
            <a:r>
              <a:rPr lang="de-DE" sz="1200" i="1" dirty="0" err="1" smtClean="0"/>
              <a:t>economic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sector</a:t>
            </a:r>
            <a:r>
              <a:rPr lang="de-DE" sz="1200" i="1" dirty="0" smtClean="0"/>
              <a:t>, </a:t>
            </a:r>
            <a:r>
              <a:rPr lang="de-DE" sz="1200" i="1" dirty="0" err="1" smtClean="0"/>
              <a:t>occupation</a:t>
            </a:r>
            <a:r>
              <a:rPr lang="de-DE" sz="1200" i="1" dirty="0" smtClean="0"/>
              <a:t>, </a:t>
            </a:r>
            <a:r>
              <a:rPr lang="de-DE" sz="1200" i="1" dirty="0" err="1" smtClean="0"/>
              <a:t>and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others</a:t>
            </a:r>
            <a:endParaRPr lang="en-IE" sz="1200" i="1" dirty="0"/>
          </a:p>
        </p:txBody>
      </p:sp>
      <p:sp>
        <p:nvSpPr>
          <p:cNvPr id="11" name="Rectangle 10"/>
          <p:cNvSpPr/>
          <p:nvPr/>
        </p:nvSpPr>
        <p:spPr>
          <a:xfrm>
            <a:off x="251520" y="6381328"/>
            <a:ext cx="35702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i="1" dirty="0"/>
              <a:t>Source: </a:t>
            </a:r>
            <a:r>
              <a:rPr lang="en-IE" i="1" dirty="0" smtClean="0"/>
              <a:t>EWCS 2015, Eurofound </a:t>
            </a:r>
            <a:endParaRPr lang="en-IE" dirty="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339" y="1202854"/>
            <a:ext cx="8115300" cy="383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490339" y="3122141"/>
            <a:ext cx="8186117" cy="2179067"/>
          </a:xfrm>
          <a:prstGeom prst="rect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955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C</a:t>
            </a:r>
            <a:r>
              <a:rPr lang="de-DE" dirty="0" smtClean="0"/>
              <a:t>ontrolling </a:t>
            </a:r>
            <a:r>
              <a:rPr lang="de-DE" dirty="0" err="1" smtClean="0"/>
              <a:t>for</a:t>
            </a:r>
            <a:r>
              <a:rPr lang="de-DE" dirty="0" smtClean="0"/>
              <a:t> potential </a:t>
            </a:r>
            <a:r>
              <a:rPr lang="de-DE" dirty="0" err="1" smtClean="0"/>
              <a:t>confounders</a:t>
            </a: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Rectangle 4"/>
          <p:cNvSpPr/>
          <p:nvPr/>
        </p:nvSpPr>
        <p:spPr>
          <a:xfrm>
            <a:off x="251520" y="1196752"/>
            <a:ext cx="8712968" cy="47525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23528" y="5445224"/>
            <a:ext cx="8640960" cy="64807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1200" b="1" i="1" dirty="0" err="1" smtClean="0"/>
              <a:t>Red</a:t>
            </a:r>
            <a:r>
              <a:rPr lang="de-DE" sz="1200" i="1" dirty="0" smtClean="0"/>
              <a:t>: negative </a:t>
            </a:r>
            <a:r>
              <a:rPr lang="de-DE" sz="1200" i="1" dirty="0" err="1" smtClean="0"/>
              <a:t>association</a:t>
            </a:r>
            <a:r>
              <a:rPr lang="de-DE" sz="1200" i="1" dirty="0" smtClean="0"/>
              <a:t> of </a:t>
            </a:r>
            <a:r>
              <a:rPr lang="de-DE" sz="1200" i="1" dirty="0" err="1" smtClean="0"/>
              <a:t>employment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status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and</a:t>
            </a:r>
            <a:r>
              <a:rPr lang="de-DE" sz="1200" i="1" dirty="0" smtClean="0"/>
              <a:t> JQ </a:t>
            </a:r>
            <a:r>
              <a:rPr lang="de-DE" sz="1200" i="1" dirty="0" err="1" smtClean="0"/>
              <a:t>dimension</a:t>
            </a:r>
            <a:r>
              <a:rPr lang="de-DE" sz="1200" i="1" dirty="0" smtClean="0"/>
              <a:t>; </a:t>
            </a:r>
            <a:r>
              <a:rPr lang="de-DE" sz="1200" b="1" i="1" dirty="0" smtClean="0"/>
              <a:t>Green</a:t>
            </a:r>
            <a:r>
              <a:rPr lang="de-DE" sz="1200" i="1" dirty="0" smtClean="0"/>
              <a:t>: positive </a:t>
            </a:r>
            <a:r>
              <a:rPr lang="de-DE" sz="1200" i="1" dirty="0" err="1" smtClean="0"/>
              <a:t>association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between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employment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status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and</a:t>
            </a:r>
            <a:r>
              <a:rPr lang="de-DE" sz="1200" i="1" dirty="0" smtClean="0"/>
              <a:t> JQ </a:t>
            </a:r>
            <a:r>
              <a:rPr lang="de-DE" sz="1200" i="1" dirty="0" err="1" smtClean="0"/>
              <a:t>dimension</a:t>
            </a:r>
            <a:r>
              <a:rPr lang="de-DE" sz="1200" i="1" dirty="0"/>
              <a:t> (</a:t>
            </a:r>
            <a:r>
              <a:rPr lang="de-DE" sz="1200" i="1" dirty="0" err="1"/>
              <a:t>reversed</a:t>
            </a:r>
            <a:r>
              <a:rPr lang="de-DE" sz="1200" i="1" dirty="0"/>
              <a:t> </a:t>
            </a:r>
            <a:r>
              <a:rPr lang="de-DE" sz="1200" i="1" dirty="0" err="1"/>
              <a:t>for</a:t>
            </a:r>
            <a:r>
              <a:rPr lang="de-DE" sz="1200" i="1" dirty="0"/>
              <a:t> </a:t>
            </a:r>
            <a:r>
              <a:rPr lang="de-DE" sz="1200" i="1" dirty="0" err="1"/>
              <a:t>work</a:t>
            </a:r>
            <a:r>
              <a:rPr lang="de-DE" sz="1200" i="1" dirty="0"/>
              <a:t> </a:t>
            </a:r>
            <a:r>
              <a:rPr lang="de-DE" sz="1200" i="1" dirty="0" err="1"/>
              <a:t>intensity</a:t>
            </a:r>
            <a:r>
              <a:rPr lang="de-DE" sz="1200" i="1" dirty="0"/>
              <a:t>)</a:t>
            </a:r>
            <a:endParaRPr lang="de-DE" sz="1200" i="1" dirty="0" smtClean="0"/>
          </a:p>
          <a:p>
            <a:pPr marL="0" indent="0">
              <a:buFont typeface="Arial" pitchFamily="34" charset="0"/>
              <a:buNone/>
            </a:pPr>
            <a:r>
              <a:rPr lang="de-DE" sz="1200" i="1" dirty="0" smtClean="0"/>
              <a:t>Controls: </a:t>
            </a:r>
            <a:r>
              <a:rPr lang="de-DE" sz="1200" i="1" dirty="0" err="1" smtClean="0"/>
              <a:t>gender</a:t>
            </a:r>
            <a:r>
              <a:rPr lang="de-DE" sz="1200" i="1" dirty="0" smtClean="0"/>
              <a:t>, </a:t>
            </a:r>
            <a:r>
              <a:rPr lang="de-DE" sz="1200" i="1" dirty="0" err="1" smtClean="0"/>
              <a:t>age</a:t>
            </a:r>
            <a:r>
              <a:rPr lang="de-DE" sz="1200" i="1" dirty="0" smtClean="0"/>
              <a:t>, </a:t>
            </a:r>
            <a:r>
              <a:rPr lang="de-DE" sz="1200" i="1" dirty="0" err="1" smtClean="0"/>
              <a:t>economic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sector</a:t>
            </a:r>
            <a:r>
              <a:rPr lang="de-DE" sz="1200" i="1" dirty="0" smtClean="0"/>
              <a:t>, </a:t>
            </a:r>
            <a:r>
              <a:rPr lang="de-DE" sz="1200" i="1" dirty="0" err="1" smtClean="0"/>
              <a:t>occupation</a:t>
            </a:r>
            <a:r>
              <a:rPr lang="de-DE" sz="1200" i="1" dirty="0" smtClean="0"/>
              <a:t>, </a:t>
            </a:r>
            <a:r>
              <a:rPr lang="de-DE" sz="1200" i="1" dirty="0" err="1" smtClean="0"/>
              <a:t>and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others</a:t>
            </a:r>
            <a:endParaRPr lang="en-IE" sz="1200" i="1" dirty="0"/>
          </a:p>
        </p:txBody>
      </p:sp>
      <p:sp>
        <p:nvSpPr>
          <p:cNvPr id="11" name="Rectangle 10"/>
          <p:cNvSpPr/>
          <p:nvPr/>
        </p:nvSpPr>
        <p:spPr>
          <a:xfrm>
            <a:off x="251520" y="6381328"/>
            <a:ext cx="35702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i="1" dirty="0"/>
              <a:t>Source: </a:t>
            </a:r>
            <a:r>
              <a:rPr lang="en-IE" i="1" dirty="0" smtClean="0"/>
              <a:t>EWCS 2015, Eurofound </a:t>
            </a:r>
            <a:endParaRPr lang="en-IE" dirty="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339" y="1202854"/>
            <a:ext cx="8115300" cy="383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490339" y="4221088"/>
            <a:ext cx="8186117" cy="1080120"/>
          </a:xfrm>
          <a:prstGeom prst="rect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Rectangle 8"/>
          <p:cNvSpPr/>
          <p:nvPr/>
        </p:nvSpPr>
        <p:spPr>
          <a:xfrm>
            <a:off x="419522" y="2492896"/>
            <a:ext cx="8186117" cy="629245"/>
          </a:xfrm>
          <a:prstGeom prst="rect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5284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C</a:t>
            </a:r>
            <a:r>
              <a:rPr lang="de-DE" dirty="0" smtClean="0"/>
              <a:t>ontrolling </a:t>
            </a:r>
            <a:r>
              <a:rPr lang="de-DE" dirty="0" err="1" smtClean="0"/>
              <a:t>for</a:t>
            </a:r>
            <a:r>
              <a:rPr lang="de-DE" dirty="0" smtClean="0"/>
              <a:t> potential </a:t>
            </a:r>
            <a:r>
              <a:rPr lang="de-DE" dirty="0" err="1" smtClean="0"/>
              <a:t>confounders</a:t>
            </a: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Rectangle 4"/>
          <p:cNvSpPr/>
          <p:nvPr/>
        </p:nvSpPr>
        <p:spPr>
          <a:xfrm>
            <a:off x="251520" y="1196752"/>
            <a:ext cx="8712968" cy="47525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23528" y="5445224"/>
            <a:ext cx="8640960" cy="64807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1200" b="1" i="1" dirty="0" err="1" smtClean="0"/>
              <a:t>Red</a:t>
            </a:r>
            <a:r>
              <a:rPr lang="de-DE" sz="1200" i="1" dirty="0" smtClean="0"/>
              <a:t>: negative </a:t>
            </a:r>
            <a:r>
              <a:rPr lang="de-DE" sz="1200" i="1" dirty="0" err="1" smtClean="0"/>
              <a:t>association</a:t>
            </a:r>
            <a:r>
              <a:rPr lang="de-DE" sz="1200" i="1" dirty="0" smtClean="0"/>
              <a:t> of </a:t>
            </a:r>
            <a:r>
              <a:rPr lang="de-DE" sz="1200" i="1" dirty="0" err="1" smtClean="0"/>
              <a:t>employment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status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and</a:t>
            </a:r>
            <a:r>
              <a:rPr lang="de-DE" sz="1200" i="1" dirty="0" smtClean="0"/>
              <a:t> JQ </a:t>
            </a:r>
            <a:r>
              <a:rPr lang="de-DE" sz="1200" i="1" dirty="0" err="1" smtClean="0"/>
              <a:t>dimension</a:t>
            </a:r>
            <a:r>
              <a:rPr lang="de-DE" sz="1200" i="1" dirty="0" smtClean="0"/>
              <a:t>; </a:t>
            </a:r>
            <a:r>
              <a:rPr lang="de-DE" sz="1200" b="1" i="1" dirty="0" smtClean="0"/>
              <a:t>Green</a:t>
            </a:r>
            <a:r>
              <a:rPr lang="de-DE" sz="1200" i="1" dirty="0" smtClean="0"/>
              <a:t>: positive </a:t>
            </a:r>
            <a:r>
              <a:rPr lang="de-DE" sz="1200" i="1" dirty="0" err="1" smtClean="0"/>
              <a:t>association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between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employment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status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and</a:t>
            </a:r>
            <a:r>
              <a:rPr lang="de-DE" sz="1200" i="1" dirty="0" smtClean="0"/>
              <a:t> JQ </a:t>
            </a:r>
            <a:r>
              <a:rPr lang="de-DE" sz="1200" i="1" dirty="0" err="1" smtClean="0"/>
              <a:t>dimension</a:t>
            </a:r>
            <a:r>
              <a:rPr lang="de-DE" sz="1200" i="1" dirty="0"/>
              <a:t> (</a:t>
            </a:r>
            <a:r>
              <a:rPr lang="de-DE" sz="1200" i="1" dirty="0" err="1"/>
              <a:t>reversed</a:t>
            </a:r>
            <a:r>
              <a:rPr lang="de-DE" sz="1200" i="1" dirty="0"/>
              <a:t> </a:t>
            </a:r>
            <a:r>
              <a:rPr lang="de-DE" sz="1200" i="1" dirty="0" err="1"/>
              <a:t>for</a:t>
            </a:r>
            <a:r>
              <a:rPr lang="de-DE" sz="1200" i="1" dirty="0"/>
              <a:t> </a:t>
            </a:r>
            <a:r>
              <a:rPr lang="de-DE" sz="1200" i="1" dirty="0" err="1"/>
              <a:t>work</a:t>
            </a:r>
            <a:r>
              <a:rPr lang="de-DE" sz="1200" i="1" dirty="0"/>
              <a:t> </a:t>
            </a:r>
            <a:r>
              <a:rPr lang="de-DE" sz="1200" i="1" dirty="0" err="1"/>
              <a:t>intensity</a:t>
            </a:r>
            <a:r>
              <a:rPr lang="de-DE" sz="1200" i="1" dirty="0"/>
              <a:t>)</a:t>
            </a:r>
            <a:endParaRPr lang="de-DE" sz="1200" i="1" dirty="0" smtClean="0"/>
          </a:p>
          <a:p>
            <a:pPr marL="0" indent="0">
              <a:buFont typeface="Arial" pitchFamily="34" charset="0"/>
              <a:buNone/>
            </a:pPr>
            <a:r>
              <a:rPr lang="de-DE" sz="1200" i="1" dirty="0" smtClean="0"/>
              <a:t>Controls: </a:t>
            </a:r>
            <a:r>
              <a:rPr lang="de-DE" sz="1200" i="1" dirty="0" err="1" smtClean="0"/>
              <a:t>gender</a:t>
            </a:r>
            <a:r>
              <a:rPr lang="de-DE" sz="1200" i="1" dirty="0" smtClean="0"/>
              <a:t>, </a:t>
            </a:r>
            <a:r>
              <a:rPr lang="de-DE" sz="1200" i="1" dirty="0" err="1" smtClean="0"/>
              <a:t>age</a:t>
            </a:r>
            <a:r>
              <a:rPr lang="de-DE" sz="1200" i="1" dirty="0" smtClean="0"/>
              <a:t>, </a:t>
            </a:r>
            <a:r>
              <a:rPr lang="de-DE" sz="1200" i="1" dirty="0" err="1" smtClean="0"/>
              <a:t>economic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sector</a:t>
            </a:r>
            <a:r>
              <a:rPr lang="de-DE" sz="1200" i="1" dirty="0" smtClean="0"/>
              <a:t>, </a:t>
            </a:r>
            <a:r>
              <a:rPr lang="de-DE" sz="1200" i="1" dirty="0" err="1" smtClean="0"/>
              <a:t>occupation</a:t>
            </a:r>
            <a:r>
              <a:rPr lang="de-DE" sz="1200" i="1" dirty="0" smtClean="0"/>
              <a:t>, </a:t>
            </a:r>
            <a:r>
              <a:rPr lang="de-DE" sz="1200" i="1" dirty="0" err="1" smtClean="0"/>
              <a:t>and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others</a:t>
            </a:r>
            <a:endParaRPr lang="en-IE" sz="1200" i="1" dirty="0"/>
          </a:p>
        </p:txBody>
      </p:sp>
      <p:sp>
        <p:nvSpPr>
          <p:cNvPr id="11" name="Rectangle 10"/>
          <p:cNvSpPr/>
          <p:nvPr/>
        </p:nvSpPr>
        <p:spPr>
          <a:xfrm>
            <a:off x="251520" y="6381328"/>
            <a:ext cx="35702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i="1" dirty="0"/>
              <a:t>Source: </a:t>
            </a:r>
            <a:r>
              <a:rPr lang="en-IE" i="1" dirty="0" smtClean="0"/>
              <a:t>EWCS 2015, Eurofound </a:t>
            </a:r>
            <a:endParaRPr lang="en-IE" dirty="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339" y="1202854"/>
            <a:ext cx="8115300" cy="383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419522" y="2492896"/>
            <a:ext cx="8186117" cy="1728192"/>
          </a:xfrm>
          <a:prstGeom prst="rect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6344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de-DE" dirty="0" err="1" smtClean="0"/>
              <a:t>Precarious</a:t>
            </a:r>
            <a:r>
              <a:rPr lang="de-DE" dirty="0" smtClean="0"/>
              <a:t> </a:t>
            </a:r>
            <a:r>
              <a:rPr lang="de-DE" dirty="0" err="1" smtClean="0"/>
              <a:t>employment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892480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… can</a:t>
            </a:r>
            <a:r>
              <a:rPr lang="en-US" dirty="0"/>
              <a:t> be defined as the intersection of </a:t>
            </a:r>
            <a:r>
              <a:rPr lang="en-US" dirty="0" smtClean="0"/>
              <a:t>three </a:t>
            </a:r>
            <a:r>
              <a:rPr lang="en-US" dirty="0"/>
              <a:t>characteristics</a:t>
            </a:r>
            <a:endParaRPr lang="de-DE" i="1" dirty="0" smtClean="0"/>
          </a:p>
          <a:p>
            <a:pPr marL="0" indent="0">
              <a:buNone/>
            </a:pPr>
            <a:endParaRPr lang="de-DE" b="1" i="1" dirty="0" smtClean="0"/>
          </a:p>
          <a:p>
            <a:r>
              <a:rPr lang="de-DE" b="1" i="1" dirty="0" err="1" smtClean="0"/>
              <a:t>Insecure</a:t>
            </a:r>
            <a:r>
              <a:rPr lang="de-DE" b="1" i="1" dirty="0" smtClean="0"/>
              <a:t> </a:t>
            </a:r>
            <a:r>
              <a:rPr lang="de-DE" b="1" i="1" dirty="0" err="1" smtClean="0"/>
              <a:t>employment</a:t>
            </a:r>
            <a:r>
              <a:rPr lang="de-DE" b="1" i="1" dirty="0" smtClean="0"/>
              <a:t> </a:t>
            </a:r>
          </a:p>
          <a:p>
            <a:pPr marL="0" indent="0">
              <a:buNone/>
            </a:pPr>
            <a:r>
              <a:rPr lang="de-DE" b="1" i="1" dirty="0" smtClean="0">
                <a:solidFill>
                  <a:schemeClr val="bg1">
                    <a:lumMod val="50000"/>
                  </a:schemeClr>
                </a:solidFill>
              </a:rPr>
              <a:t>(e.g. </a:t>
            </a:r>
            <a:r>
              <a:rPr lang="de-DE" b="1" i="1" dirty="0" err="1" smtClean="0">
                <a:solidFill>
                  <a:schemeClr val="bg1">
                    <a:lumMod val="50000"/>
                  </a:schemeClr>
                </a:solidFill>
              </a:rPr>
              <a:t>fixed</a:t>
            </a:r>
            <a:r>
              <a:rPr lang="de-DE" b="1" i="1" dirty="0" smtClean="0">
                <a:solidFill>
                  <a:schemeClr val="bg1">
                    <a:lumMod val="50000"/>
                  </a:schemeClr>
                </a:solidFill>
              </a:rPr>
              <a:t>-term, </a:t>
            </a:r>
            <a:r>
              <a:rPr lang="de-DE" b="1" i="1" dirty="0" err="1" smtClean="0">
                <a:solidFill>
                  <a:schemeClr val="bg1">
                    <a:lumMod val="50000"/>
                  </a:schemeClr>
                </a:solidFill>
              </a:rPr>
              <a:t>tempory</a:t>
            </a:r>
            <a:r>
              <a:rPr lang="de-DE" b="1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b="1" i="1" dirty="0" err="1" smtClean="0">
                <a:solidFill>
                  <a:schemeClr val="bg1">
                    <a:lumMod val="50000"/>
                  </a:schemeClr>
                </a:solidFill>
              </a:rPr>
              <a:t>agency</a:t>
            </a:r>
            <a:r>
              <a:rPr lang="de-DE" b="1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b="1" i="1" dirty="0" err="1" smtClean="0">
                <a:solidFill>
                  <a:schemeClr val="bg1">
                    <a:lumMod val="50000"/>
                  </a:schemeClr>
                </a:solidFill>
              </a:rPr>
              <a:t>work</a:t>
            </a:r>
            <a:r>
              <a:rPr lang="de-DE" b="1" i="1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de-DE" b="1" i="1" dirty="0"/>
          </a:p>
          <a:p>
            <a:r>
              <a:rPr lang="de-DE" b="1" i="1" dirty="0" err="1" smtClean="0"/>
              <a:t>Unsupportive</a:t>
            </a:r>
            <a:r>
              <a:rPr lang="de-DE" b="1" i="1" dirty="0" smtClean="0"/>
              <a:t> </a:t>
            </a:r>
            <a:r>
              <a:rPr lang="de-DE" b="1" i="1" dirty="0" err="1" smtClean="0"/>
              <a:t>entitlements</a:t>
            </a:r>
            <a:r>
              <a:rPr lang="de-DE" b="1" i="1" dirty="0" smtClean="0"/>
              <a:t> </a:t>
            </a:r>
          </a:p>
          <a:p>
            <a:pPr marL="0" indent="0">
              <a:buNone/>
            </a:pPr>
            <a:r>
              <a:rPr lang="de-DE" b="1" i="1" dirty="0" smtClean="0">
                <a:solidFill>
                  <a:schemeClr val="bg1">
                    <a:lumMod val="50000"/>
                  </a:schemeClr>
                </a:solidFill>
              </a:rPr>
              <a:t>(i.e. </a:t>
            </a:r>
            <a:r>
              <a:rPr lang="de-DE" b="1" i="1" dirty="0" err="1" smtClean="0">
                <a:solidFill>
                  <a:schemeClr val="bg1">
                    <a:lumMod val="50000"/>
                  </a:schemeClr>
                </a:solidFill>
              </a:rPr>
              <a:t>few</a:t>
            </a:r>
            <a:r>
              <a:rPr lang="de-DE" b="1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b="1" i="1" dirty="0" err="1" smtClean="0">
                <a:solidFill>
                  <a:schemeClr val="bg1">
                    <a:lumMod val="50000"/>
                  </a:schemeClr>
                </a:solidFill>
              </a:rPr>
              <a:t>entitlements</a:t>
            </a:r>
            <a:r>
              <a:rPr lang="de-DE" b="1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b="1" i="1" dirty="0" err="1" smtClean="0">
                <a:solidFill>
                  <a:schemeClr val="bg1">
                    <a:lumMod val="50000"/>
                  </a:schemeClr>
                </a:solidFill>
              </a:rPr>
              <a:t>to</a:t>
            </a:r>
            <a:r>
              <a:rPr lang="de-DE" b="1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b="1" i="1" dirty="0" err="1" smtClean="0">
                <a:solidFill>
                  <a:schemeClr val="bg1">
                    <a:lumMod val="50000"/>
                  </a:schemeClr>
                </a:solidFill>
              </a:rPr>
              <a:t>income</a:t>
            </a:r>
            <a:r>
              <a:rPr lang="de-DE" b="1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b="1" i="1" dirty="0" err="1" smtClean="0">
                <a:solidFill>
                  <a:schemeClr val="bg1">
                    <a:lumMod val="50000"/>
                  </a:schemeClr>
                </a:solidFill>
              </a:rPr>
              <a:t>support</a:t>
            </a:r>
            <a:r>
              <a:rPr lang="de-DE" b="1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b="1" i="1" dirty="0" err="1" smtClean="0">
                <a:solidFill>
                  <a:schemeClr val="bg1">
                    <a:lumMod val="50000"/>
                  </a:schemeClr>
                </a:solidFill>
              </a:rPr>
              <a:t>when</a:t>
            </a:r>
            <a:r>
              <a:rPr lang="de-DE" b="1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b="1" i="1" dirty="0" err="1" smtClean="0">
                <a:solidFill>
                  <a:schemeClr val="bg1">
                    <a:lumMod val="50000"/>
                  </a:schemeClr>
                </a:solidFill>
              </a:rPr>
              <a:t>unemployed</a:t>
            </a:r>
            <a:r>
              <a:rPr lang="de-DE" b="1" i="1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de-DE" b="1" i="1" dirty="0" smtClean="0"/>
          </a:p>
          <a:p>
            <a:r>
              <a:rPr lang="de-DE" b="1" i="1" dirty="0" smtClean="0"/>
              <a:t>Vulnerable </a:t>
            </a:r>
            <a:r>
              <a:rPr lang="de-DE" b="1" i="1" dirty="0" err="1" smtClean="0"/>
              <a:t>employees</a:t>
            </a:r>
            <a:r>
              <a:rPr lang="de-DE" b="1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endParaRPr lang="de-DE" b="1" i="1" dirty="0"/>
          </a:p>
          <a:p>
            <a:pPr marL="0" indent="0">
              <a:buNone/>
            </a:pPr>
            <a:r>
              <a:rPr lang="de-DE" dirty="0" err="1" smtClean="0"/>
              <a:t>Protective</a:t>
            </a:r>
            <a:r>
              <a:rPr lang="de-DE" dirty="0" smtClean="0"/>
              <a:t> </a:t>
            </a:r>
            <a:r>
              <a:rPr lang="de-DE" dirty="0" err="1" smtClean="0"/>
              <a:t>gaps</a:t>
            </a:r>
            <a:r>
              <a:rPr lang="de-DE" dirty="0"/>
              <a:t> </a:t>
            </a:r>
            <a:r>
              <a:rPr lang="de-DE" dirty="0" err="1" smtClean="0"/>
              <a:t>include</a:t>
            </a:r>
            <a:r>
              <a:rPr lang="de-DE" dirty="0" smtClean="0"/>
              <a:t> </a:t>
            </a:r>
            <a:r>
              <a:rPr lang="de-DE" i="1" dirty="0" err="1" smtClean="0"/>
              <a:t>gaps</a:t>
            </a:r>
            <a:r>
              <a:rPr lang="de-DE" i="1" dirty="0" smtClean="0"/>
              <a:t> in </a:t>
            </a:r>
            <a:r>
              <a:rPr lang="de-DE" b="1" i="1" dirty="0" err="1" smtClean="0">
                <a:solidFill>
                  <a:srgbClr val="C00000"/>
                </a:solidFill>
              </a:rPr>
              <a:t>employment</a:t>
            </a:r>
            <a:r>
              <a:rPr lang="de-DE" b="1" i="1" dirty="0" smtClean="0">
                <a:solidFill>
                  <a:srgbClr val="C00000"/>
                </a:solidFill>
              </a:rPr>
              <a:t> </a:t>
            </a:r>
            <a:r>
              <a:rPr lang="de-DE" b="1" i="1" dirty="0" err="1" smtClean="0">
                <a:solidFill>
                  <a:srgbClr val="C00000"/>
                </a:solidFill>
              </a:rPr>
              <a:t>rights</a:t>
            </a:r>
            <a:r>
              <a:rPr lang="de-DE" dirty="0" smtClean="0"/>
              <a:t>, </a:t>
            </a:r>
            <a:r>
              <a:rPr lang="de-DE" b="1" i="1" dirty="0" err="1" smtClean="0">
                <a:solidFill>
                  <a:schemeClr val="tx2">
                    <a:lumMod val="50000"/>
                  </a:schemeClr>
                </a:solidFill>
              </a:rPr>
              <a:t>social</a:t>
            </a:r>
            <a:r>
              <a:rPr lang="de-DE" b="1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de-DE" b="1" i="1" dirty="0" err="1" smtClean="0">
                <a:solidFill>
                  <a:schemeClr val="tx2">
                    <a:lumMod val="50000"/>
                  </a:schemeClr>
                </a:solidFill>
              </a:rPr>
              <a:t>protection</a:t>
            </a:r>
            <a:r>
              <a:rPr lang="de-DE" dirty="0" smtClean="0"/>
              <a:t>, </a:t>
            </a:r>
            <a:r>
              <a:rPr lang="de-DE" b="1" i="1" dirty="0" err="1" smtClean="0">
                <a:solidFill>
                  <a:schemeClr val="accent3">
                    <a:lumMod val="50000"/>
                  </a:schemeClr>
                </a:solidFill>
              </a:rPr>
              <a:t>representation</a:t>
            </a:r>
            <a:r>
              <a:rPr lang="de-DE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b="1" i="1" dirty="0" err="1" smtClean="0">
                <a:solidFill>
                  <a:schemeClr val="accent5">
                    <a:lumMod val="75000"/>
                  </a:schemeClr>
                </a:solidFill>
              </a:rPr>
              <a:t>enforcment</a:t>
            </a:r>
            <a:r>
              <a:rPr lang="de-DE" b="1" i="1" dirty="0" smtClean="0">
                <a:solidFill>
                  <a:schemeClr val="accent5">
                    <a:lumMod val="75000"/>
                  </a:schemeClr>
                </a:solidFill>
              </a:rPr>
              <a:t> of </a:t>
            </a:r>
            <a:r>
              <a:rPr lang="de-DE" b="1" i="1" dirty="0" err="1" smtClean="0">
                <a:solidFill>
                  <a:schemeClr val="accent5">
                    <a:lumMod val="75000"/>
                  </a:schemeClr>
                </a:solidFill>
              </a:rPr>
              <a:t>rights</a:t>
            </a:r>
            <a:endParaRPr lang="de-DE" b="1" i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391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de-DE" dirty="0" err="1" smtClean="0"/>
              <a:t>Policy</a:t>
            </a:r>
            <a:r>
              <a:rPr lang="de-DE" dirty="0" smtClean="0"/>
              <a:t> </a:t>
            </a:r>
            <a:r>
              <a:rPr lang="de-DE" dirty="0" err="1" smtClean="0"/>
              <a:t>context</a:t>
            </a:r>
            <a:r>
              <a:rPr lang="de-DE" dirty="0"/>
              <a:t> </a:t>
            </a:r>
            <a:r>
              <a:rPr lang="de-DE" dirty="0" smtClean="0"/>
              <a:t>(</a:t>
            </a:r>
            <a:r>
              <a:rPr lang="de-DE" dirty="0" err="1" smtClean="0"/>
              <a:t>selection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568952" cy="48965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b="1" dirty="0" err="1" smtClean="0"/>
              <a:t>Directives</a:t>
            </a:r>
            <a:r>
              <a:rPr lang="de-DE" b="1" dirty="0" smtClean="0"/>
              <a:t> </a:t>
            </a:r>
            <a:r>
              <a:rPr lang="de-DE" b="1" dirty="0" err="1" smtClean="0"/>
              <a:t>around</a:t>
            </a:r>
            <a:r>
              <a:rPr lang="de-DE" b="1" dirty="0" smtClean="0"/>
              <a:t> labour </a:t>
            </a:r>
            <a:r>
              <a:rPr lang="de-DE" b="1" dirty="0" err="1" smtClean="0"/>
              <a:t>law</a:t>
            </a:r>
            <a:r>
              <a:rPr lang="de-DE" dirty="0" smtClean="0"/>
              <a:t> (1997, 1999, 2006, 2008, 2019)</a:t>
            </a:r>
          </a:p>
          <a:p>
            <a:r>
              <a:rPr lang="de-DE" i="1" dirty="0" smtClean="0"/>
              <a:t>Part-time Work, Fixed-term Work, </a:t>
            </a:r>
            <a:r>
              <a:rPr lang="de-DE" i="1" dirty="0" err="1" smtClean="0"/>
              <a:t>Equal</a:t>
            </a:r>
            <a:r>
              <a:rPr lang="de-DE" i="1" dirty="0" smtClean="0"/>
              <a:t> </a:t>
            </a:r>
            <a:r>
              <a:rPr lang="de-DE" i="1" dirty="0" err="1" smtClean="0"/>
              <a:t>treatment</a:t>
            </a:r>
            <a:r>
              <a:rPr lang="de-DE" i="1" dirty="0" smtClean="0"/>
              <a:t>, </a:t>
            </a:r>
            <a:r>
              <a:rPr lang="de-DE" i="1" dirty="0" err="1" smtClean="0"/>
              <a:t>Temp</a:t>
            </a:r>
            <a:r>
              <a:rPr lang="de-DE" i="1" dirty="0" smtClean="0"/>
              <a:t>. Agency Work, </a:t>
            </a:r>
            <a:r>
              <a:rPr lang="de-DE" i="1" dirty="0" err="1" smtClean="0"/>
              <a:t>Predictable</a:t>
            </a:r>
            <a:r>
              <a:rPr lang="de-DE" i="1" dirty="0" smtClean="0"/>
              <a:t> </a:t>
            </a:r>
            <a:r>
              <a:rPr lang="de-DE" i="1" dirty="0" err="1" smtClean="0"/>
              <a:t>and</a:t>
            </a:r>
            <a:r>
              <a:rPr lang="de-DE" i="1" dirty="0" smtClean="0"/>
              <a:t> transparent </a:t>
            </a:r>
            <a:r>
              <a:rPr lang="de-DE" i="1" dirty="0" err="1" smtClean="0"/>
              <a:t>working</a:t>
            </a:r>
            <a:r>
              <a:rPr lang="de-DE" i="1" dirty="0" smtClean="0"/>
              <a:t> </a:t>
            </a:r>
            <a:r>
              <a:rPr lang="de-DE" i="1" dirty="0" err="1" smtClean="0"/>
              <a:t>conditions</a:t>
            </a:r>
            <a:r>
              <a:rPr lang="de-DE" i="1" dirty="0" smtClean="0"/>
              <a:t>)</a:t>
            </a:r>
            <a:endParaRPr lang="de-DE" i="1" dirty="0"/>
          </a:p>
          <a:p>
            <a:pPr marL="0" indent="0">
              <a:buNone/>
            </a:pPr>
            <a:r>
              <a:rPr lang="de-DE" b="1" dirty="0" err="1" smtClean="0"/>
              <a:t>Lisbon</a:t>
            </a:r>
            <a:r>
              <a:rPr lang="de-DE" b="1" dirty="0" smtClean="0"/>
              <a:t> </a:t>
            </a:r>
            <a:r>
              <a:rPr lang="de-DE" b="1" dirty="0" err="1" smtClean="0"/>
              <a:t>strategy</a:t>
            </a:r>
            <a:r>
              <a:rPr lang="de-DE" b="1" dirty="0" smtClean="0"/>
              <a:t> 2000</a:t>
            </a:r>
          </a:p>
          <a:p>
            <a:r>
              <a:rPr lang="en-US" dirty="0"/>
              <a:t>“</a:t>
            </a:r>
            <a:r>
              <a:rPr lang="en-US" i="1" dirty="0"/>
              <a:t>the most competitive dynamic knowledge-based economy in the world capable of sustainable economic growth with </a:t>
            </a:r>
            <a:r>
              <a:rPr lang="en-US" i="1" dirty="0">
                <a:solidFill>
                  <a:srgbClr val="C00000"/>
                </a:solidFill>
              </a:rPr>
              <a:t>more and better jobs </a:t>
            </a:r>
            <a:r>
              <a:rPr lang="en-US" i="1" dirty="0"/>
              <a:t>and greater social cohesion</a:t>
            </a:r>
            <a:r>
              <a:rPr lang="en-US" dirty="0"/>
              <a:t>”. </a:t>
            </a:r>
          </a:p>
          <a:p>
            <a:pPr marL="0" indent="0">
              <a:buNone/>
            </a:pPr>
            <a:r>
              <a:rPr lang="de-DE" b="1" dirty="0" smtClean="0"/>
              <a:t>Europe 2020</a:t>
            </a:r>
          </a:p>
          <a:p>
            <a:r>
              <a:rPr lang="en-US" i="1" dirty="0" smtClean="0"/>
              <a:t>“</a:t>
            </a:r>
            <a:r>
              <a:rPr lang="en-US" i="1" dirty="0" err="1" smtClean="0"/>
              <a:t>emphasises</a:t>
            </a:r>
            <a:r>
              <a:rPr lang="en-US" i="1" dirty="0" smtClean="0"/>
              <a:t> </a:t>
            </a:r>
            <a:r>
              <a:rPr lang="en-US" i="1" dirty="0">
                <a:solidFill>
                  <a:srgbClr val="C00000"/>
                </a:solidFill>
              </a:rPr>
              <a:t>smart, sustainable and inclusive growth </a:t>
            </a:r>
            <a:r>
              <a:rPr lang="en-US" i="1" dirty="0"/>
              <a:t>as a way to overcome the structural weaknesses in Europe's economy, improve its competitiveness and productivity and underpin a sustainable social market </a:t>
            </a:r>
            <a:r>
              <a:rPr lang="en-US" i="1" dirty="0" smtClean="0"/>
              <a:t>economy”</a:t>
            </a:r>
            <a:endParaRPr lang="de-DE" i="1" dirty="0" smtClean="0"/>
          </a:p>
          <a:p>
            <a:pPr marL="0" indent="0">
              <a:buNone/>
            </a:pPr>
            <a:r>
              <a:rPr lang="de-DE" b="1" dirty="0" smtClean="0"/>
              <a:t>European </a:t>
            </a:r>
            <a:r>
              <a:rPr lang="de-DE" b="1" dirty="0" err="1" smtClean="0"/>
              <a:t>Pillar</a:t>
            </a:r>
            <a:r>
              <a:rPr lang="de-DE" b="1" dirty="0" smtClean="0"/>
              <a:t> of Social </a:t>
            </a:r>
            <a:r>
              <a:rPr lang="de-DE" b="1" dirty="0" err="1" smtClean="0"/>
              <a:t>Rights</a:t>
            </a:r>
            <a:r>
              <a:rPr lang="de-DE" b="1" dirty="0" smtClean="0"/>
              <a:t> </a:t>
            </a:r>
          </a:p>
          <a:p>
            <a:r>
              <a:rPr lang="en-US" i="1" dirty="0" smtClean="0"/>
              <a:t>Principle 5: Secure and adaptable employment (</a:t>
            </a:r>
            <a:r>
              <a:rPr lang="en-US" i="1" dirty="0" smtClean="0">
                <a:solidFill>
                  <a:srgbClr val="C00000"/>
                </a:solidFill>
              </a:rPr>
              <a:t>regardless of the type and duration of the employment relationship</a:t>
            </a:r>
            <a:r>
              <a:rPr lang="en-US" i="1" dirty="0" smtClean="0"/>
              <a:t>)</a:t>
            </a:r>
            <a:r>
              <a:rPr lang="en-US" i="1" dirty="0"/>
              <a:t> </a:t>
            </a:r>
            <a:endParaRPr lang="de-DE" i="1" dirty="0" smtClean="0"/>
          </a:p>
        </p:txBody>
      </p:sp>
    </p:spTree>
    <p:extLst>
      <p:ext uri="{BB962C8B-B14F-4D97-AF65-F5344CB8AC3E}">
        <p14:creationId xmlns:p14="http://schemas.microsoft.com/office/powerpoint/2010/main" val="354758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Little change on EU level / massive movements in some Member States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i="1" dirty="0"/>
              <a:t>Indefinite employment in the EU as percentage of total dependent employment (2000-2015)</a:t>
            </a:r>
            <a:endParaRPr lang="en-IE" i="1" dirty="0"/>
          </a:p>
          <a:p>
            <a:endParaRPr lang="en-IE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45515"/>
            <a:ext cx="8640960" cy="319970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323528" y="5445224"/>
            <a:ext cx="2518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i="1" dirty="0"/>
              <a:t>Source: LFS, Eurostat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950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Non-standard </a:t>
            </a:r>
            <a:r>
              <a:rPr lang="de-DE" dirty="0" err="1" smtClean="0"/>
              <a:t>forms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more</a:t>
            </a:r>
            <a:r>
              <a:rPr lang="de-DE" dirty="0" smtClean="0"/>
              <a:t> </a:t>
            </a:r>
            <a:r>
              <a:rPr lang="de-DE" dirty="0" err="1" smtClean="0"/>
              <a:t>common</a:t>
            </a:r>
            <a:r>
              <a:rPr lang="de-DE" dirty="0" smtClean="0"/>
              <a:t> in </a:t>
            </a:r>
            <a:r>
              <a:rPr lang="de-DE" dirty="0" err="1" smtClean="0"/>
              <a:t>lower</a:t>
            </a:r>
            <a:r>
              <a:rPr lang="de-DE" dirty="0" smtClean="0"/>
              <a:t> </a:t>
            </a:r>
            <a:r>
              <a:rPr lang="de-DE" dirty="0" err="1" smtClean="0"/>
              <a:t>income</a:t>
            </a:r>
            <a:r>
              <a:rPr lang="de-DE" dirty="0" smtClean="0"/>
              <a:t> </a:t>
            </a:r>
            <a:r>
              <a:rPr lang="de-DE" dirty="0" err="1" smtClean="0"/>
              <a:t>groups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Rectangle 3"/>
          <p:cNvSpPr/>
          <p:nvPr/>
        </p:nvSpPr>
        <p:spPr>
          <a:xfrm>
            <a:off x="28067" y="1193800"/>
            <a:ext cx="9010083" cy="47525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343" y="1193800"/>
            <a:ext cx="8551527" cy="498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4211960" y="3861048"/>
            <a:ext cx="720080" cy="864095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6223967" y="3796593"/>
            <a:ext cx="720080" cy="435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Oval 7"/>
          <p:cNvSpPr/>
          <p:nvPr/>
        </p:nvSpPr>
        <p:spPr>
          <a:xfrm>
            <a:off x="5220072" y="3773537"/>
            <a:ext cx="720080" cy="435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3275856" y="3861048"/>
            <a:ext cx="720080" cy="864096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0" name="Oval 9"/>
          <p:cNvSpPr/>
          <p:nvPr/>
        </p:nvSpPr>
        <p:spPr>
          <a:xfrm>
            <a:off x="2195736" y="4725144"/>
            <a:ext cx="864096" cy="1368152"/>
          </a:xfrm>
          <a:prstGeom prst="ellipse">
            <a:avLst/>
          </a:prstGeom>
          <a:noFill/>
          <a:ln w="25400">
            <a:solidFill>
              <a:srgbClr val="33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4600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Low </a:t>
            </a:r>
            <a:r>
              <a:rPr lang="de-DE" dirty="0" err="1" smtClean="0"/>
              <a:t>autonomy</a:t>
            </a:r>
            <a:r>
              <a:rPr lang="de-DE" dirty="0" smtClean="0"/>
              <a:t> / </a:t>
            </a:r>
            <a:r>
              <a:rPr lang="de-DE" dirty="0" err="1" smtClean="0"/>
              <a:t>access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training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fixed</a:t>
            </a:r>
            <a:r>
              <a:rPr lang="de-DE" dirty="0" smtClean="0"/>
              <a:t>-term </a:t>
            </a:r>
            <a:r>
              <a:rPr lang="de-DE" dirty="0" err="1" smtClean="0"/>
              <a:t>employees</a:t>
            </a:r>
            <a:endParaRPr lang="en-IE" dirty="0"/>
          </a:p>
        </p:txBody>
      </p:sp>
      <p:sp>
        <p:nvSpPr>
          <p:cNvPr id="3" name="Rectangle 2"/>
          <p:cNvSpPr/>
          <p:nvPr/>
        </p:nvSpPr>
        <p:spPr>
          <a:xfrm>
            <a:off x="251520" y="1196752"/>
            <a:ext cx="8712968" cy="47525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23528" y="5805264"/>
            <a:ext cx="2160240" cy="2880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200" dirty="0" err="1" smtClean="0"/>
              <a:t>Scale</a:t>
            </a:r>
            <a:r>
              <a:rPr lang="de-DE" sz="1200" dirty="0" smtClean="0"/>
              <a:t>: 0 (</a:t>
            </a:r>
            <a:r>
              <a:rPr lang="de-DE" sz="1200" dirty="0" err="1" smtClean="0"/>
              <a:t>low</a:t>
            </a:r>
            <a:r>
              <a:rPr lang="de-DE" sz="1200" dirty="0" smtClean="0"/>
              <a:t>) – 100 (high)</a:t>
            </a:r>
            <a:endParaRPr lang="en-IE" sz="1200" dirty="0"/>
          </a:p>
        </p:txBody>
      </p:sp>
      <p:sp>
        <p:nvSpPr>
          <p:cNvPr id="8" name="Rectangle 7"/>
          <p:cNvSpPr/>
          <p:nvPr/>
        </p:nvSpPr>
        <p:spPr>
          <a:xfrm>
            <a:off x="251520" y="6381328"/>
            <a:ext cx="35702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i="1" dirty="0"/>
              <a:t>Source: </a:t>
            </a:r>
            <a:r>
              <a:rPr lang="en-IE" i="1" dirty="0" smtClean="0"/>
              <a:t>EWCS 2015, Eurofound </a:t>
            </a:r>
            <a:endParaRPr lang="en-IE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219"/>
          <a:stretch/>
        </p:blipFill>
        <p:spPr bwMode="auto">
          <a:xfrm>
            <a:off x="0" y="1428750"/>
            <a:ext cx="8964488" cy="3998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Oval 9"/>
          <p:cNvSpPr/>
          <p:nvPr/>
        </p:nvSpPr>
        <p:spPr>
          <a:xfrm>
            <a:off x="2954978" y="3428206"/>
            <a:ext cx="2121078" cy="720874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73750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Poor </a:t>
            </a:r>
            <a:r>
              <a:rPr lang="de-DE" dirty="0" err="1" smtClean="0"/>
              <a:t>prospects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fixed</a:t>
            </a:r>
            <a:r>
              <a:rPr lang="de-DE" dirty="0" smtClean="0"/>
              <a:t>-term </a:t>
            </a:r>
            <a:r>
              <a:rPr lang="de-DE" dirty="0" err="1" smtClean="0"/>
              <a:t>employees</a:t>
            </a:r>
            <a:r>
              <a:rPr lang="de-DE" dirty="0" smtClean="0"/>
              <a:t> (&lt; 1 </a:t>
            </a:r>
            <a:r>
              <a:rPr lang="de-DE" dirty="0" err="1" smtClean="0"/>
              <a:t>year</a:t>
            </a:r>
            <a:r>
              <a:rPr lang="de-DE" dirty="0" smtClean="0"/>
              <a:t>)</a:t>
            </a:r>
            <a:endParaRPr lang="en-IE" dirty="0"/>
          </a:p>
        </p:txBody>
      </p:sp>
      <p:sp>
        <p:nvSpPr>
          <p:cNvPr id="5" name="Rectangle 4"/>
          <p:cNvSpPr/>
          <p:nvPr/>
        </p:nvSpPr>
        <p:spPr>
          <a:xfrm>
            <a:off x="251520" y="1196752"/>
            <a:ext cx="8712968" cy="47525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23528" y="5805264"/>
            <a:ext cx="2160240" cy="2880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200" dirty="0" err="1" smtClean="0"/>
              <a:t>Scale</a:t>
            </a:r>
            <a:r>
              <a:rPr lang="de-DE" sz="1200" dirty="0" smtClean="0"/>
              <a:t>: 0 (</a:t>
            </a:r>
            <a:r>
              <a:rPr lang="de-DE" sz="1200" dirty="0" err="1" smtClean="0"/>
              <a:t>low</a:t>
            </a:r>
            <a:r>
              <a:rPr lang="de-DE" sz="1200" dirty="0" smtClean="0"/>
              <a:t>) – 100 (high)</a:t>
            </a:r>
            <a:endParaRPr lang="en-IE" sz="1200" dirty="0"/>
          </a:p>
        </p:txBody>
      </p:sp>
      <p:sp>
        <p:nvSpPr>
          <p:cNvPr id="7" name="Rectangle 6"/>
          <p:cNvSpPr/>
          <p:nvPr/>
        </p:nvSpPr>
        <p:spPr>
          <a:xfrm>
            <a:off x="251520" y="6381328"/>
            <a:ext cx="35702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i="1" dirty="0"/>
              <a:t>Source: </a:t>
            </a:r>
            <a:r>
              <a:rPr lang="en-IE" i="1" dirty="0" smtClean="0"/>
              <a:t>EWCS 2015, Eurofound </a:t>
            </a:r>
            <a:endParaRPr lang="en-IE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219"/>
          <a:stretch/>
        </p:blipFill>
        <p:spPr bwMode="auto">
          <a:xfrm>
            <a:off x="0" y="1428749"/>
            <a:ext cx="8964488" cy="3998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Oval 8"/>
          <p:cNvSpPr/>
          <p:nvPr/>
        </p:nvSpPr>
        <p:spPr>
          <a:xfrm>
            <a:off x="2958876" y="3397260"/>
            <a:ext cx="1649127" cy="679811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09668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Poor </a:t>
            </a:r>
            <a:r>
              <a:rPr lang="de-DE" dirty="0" err="1" smtClean="0"/>
              <a:t>social</a:t>
            </a:r>
            <a:r>
              <a:rPr lang="de-DE" dirty="0" smtClean="0"/>
              <a:t> </a:t>
            </a:r>
            <a:r>
              <a:rPr lang="de-DE" dirty="0" err="1" smtClean="0"/>
              <a:t>environments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Solo </a:t>
            </a:r>
            <a:r>
              <a:rPr lang="de-DE" dirty="0" err="1" smtClean="0"/>
              <a:t>Self-emp</a:t>
            </a:r>
            <a:r>
              <a:rPr lang="de-DE" dirty="0" smtClean="0"/>
              <a:t>.</a:t>
            </a:r>
            <a:endParaRPr lang="en-IE" dirty="0"/>
          </a:p>
        </p:txBody>
      </p:sp>
      <p:sp>
        <p:nvSpPr>
          <p:cNvPr id="4" name="Rectangle 3"/>
          <p:cNvSpPr/>
          <p:nvPr/>
        </p:nvSpPr>
        <p:spPr>
          <a:xfrm>
            <a:off x="251520" y="1196752"/>
            <a:ext cx="8712968" cy="47525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23528" y="5805264"/>
            <a:ext cx="2160240" cy="2880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200" dirty="0" err="1" smtClean="0"/>
              <a:t>Scale</a:t>
            </a:r>
            <a:r>
              <a:rPr lang="de-DE" sz="1200" dirty="0" smtClean="0"/>
              <a:t>: 0 (</a:t>
            </a:r>
            <a:r>
              <a:rPr lang="de-DE" sz="1200" dirty="0" err="1" smtClean="0"/>
              <a:t>low</a:t>
            </a:r>
            <a:r>
              <a:rPr lang="de-DE" sz="1200" dirty="0" smtClean="0"/>
              <a:t>) – 100 (high)</a:t>
            </a:r>
            <a:endParaRPr lang="en-IE" sz="1200" dirty="0"/>
          </a:p>
        </p:txBody>
      </p:sp>
      <p:sp>
        <p:nvSpPr>
          <p:cNvPr id="7" name="Rectangle 6"/>
          <p:cNvSpPr/>
          <p:nvPr/>
        </p:nvSpPr>
        <p:spPr>
          <a:xfrm>
            <a:off x="251520" y="6381328"/>
            <a:ext cx="35702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i="1" dirty="0"/>
              <a:t>Source: </a:t>
            </a:r>
            <a:r>
              <a:rPr lang="en-IE" i="1" dirty="0" smtClean="0"/>
              <a:t>EWCS 2015, Eurofound </a:t>
            </a:r>
            <a:endParaRPr lang="en-IE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355"/>
          <a:stretch/>
        </p:blipFill>
        <p:spPr bwMode="auto">
          <a:xfrm>
            <a:off x="0" y="1415099"/>
            <a:ext cx="8833449" cy="3998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Oval 8"/>
          <p:cNvSpPr/>
          <p:nvPr/>
        </p:nvSpPr>
        <p:spPr>
          <a:xfrm>
            <a:off x="3059832" y="2348880"/>
            <a:ext cx="2232248" cy="1152128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09668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Fixed-term (&lt; 1 </a:t>
            </a:r>
            <a:r>
              <a:rPr lang="de-DE" dirty="0" err="1" smtClean="0"/>
              <a:t>year</a:t>
            </a:r>
            <a:r>
              <a:rPr lang="de-DE" dirty="0" smtClean="0"/>
              <a:t>): 3x </a:t>
            </a:r>
            <a:r>
              <a:rPr lang="de-DE" dirty="0" err="1" smtClean="0"/>
              <a:t>disadvantaged</a:t>
            </a:r>
            <a:endParaRPr lang="en-IE" dirty="0"/>
          </a:p>
        </p:txBody>
      </p:sp>
      <p:sp>
        <p:nvSpPr>
          <p:cNvPr id="3" name="Rectangle 2"/>
          <p:cNvSpPr/>
          <p:nvPr/>
        </p:nvSpPr>
        <p:spPr>
          <a:xfrm>
            <a:off x="251520" y="1196752"/>
            <a:ext cx="8712968" cy="47525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ctangle 7"/>
          <p:cNvSpPr/>
          <p:nvPr/>
        </p:nvSpPr>
        <p:spPr>
          <a:xfrm>
            <a:off x="251520" y="6381328"/>
            <a:ext cx="35702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i="1" dirty="0"/>
              <a:t>Source: </a:t>
            </a:r>
            <a:r>
              <a:rPr lang="en-IE" i="1" dirty="0" smtClean="0"/>
              <a:t>EWCS 2015, Eurofound </a:t>
            </a:r>
            <a:endParaRPr lang="en-IE" dirty="0"/>
          </a:p>
        </p:txBody>
      </p:sp>
      <p:pic>
        <p:nvPicPr>
          <p:cNvPr id="7175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82966"/>
            <a:ext cx="7679943" cy="4081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323528" y="5445224"/>
            <a:ext cx="8640960" cy="64807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1200" b="1" i="1" dirty="0" err="1" smtClean="0"/>
              <a:t>Red</a:t>
            </a:r>
            <a:r>
              <a:rPr lang="de-DE" sz="1200" i="1" dirty="0" smtClean="0"/>
              <a:t>: negative </a:t>
            </a:r>
            <a:r>
              <a:rPr lang="de-DE" sz="1200" i="1" dirty="0" err="1" smtClean="0"/>
              <a:t>association</a:t>
            </a:r>
            <a:r>
              <a:rPr lang="de-DE" sz="1200" i="1" dirty="0" smtClean="0"/>
              <a:t> of </a:t>
            </a:r>
            <a:r>
              <a:rPr lang="de-DE" sz="1200" i="1" dirty="0" err="1" smtClean="0"/>
              <a:t>employment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status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and</a:t>
            </a:r>
            <a:r>
              <a:rPr lang="de-DE" sz="1200" i="1" dirty="0" smtClean="0"/>
              <a:t> JQ </a:t>
            </a:r>
            <a:r>
              <a:rPr lang="de-DE" sz="1200" i="1" dirty="0" err="1" smtClean="0"/>
              <a:t>dimension</a:t>
            </a:r>
            <a:r>
              <a:rPr lang="de-DE" sz="1200" i="1" dirty="0" smtClean="0"/>
              <a:t>; </a:t>
            </a:r>
            <a:r>
              <a:rPr lang="de-DE" sz="1200" b="1" i="1" dirty="0" smtClean="0"/>
              <a:t>Blue</a:t>
            </a:r>
            <a:r>
              <a:rPr lang="de-DE" sz="1200" i="1" dirty="0" smtClean="0"/>
              <a:t>: positive </a:t>
            </a:r>
            <a:r>
              <a:rPr lang="de-DE" sz="1200" i="1" dirty="0" err="1" smtClean="0"/>
              <a:t>association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between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employment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status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and</a:t>
            </a:r>
            <a:r>
              <a:rPr lang="de-DE" sz="1200" i="1" dirty="0" smtClean="0"/>
              <a:t> Job Quality </a:t>
            </a:r>
            <a:r>
              <a:rPr lang="de-DE" sz="1200" i="1" dirty="0" err="1" smtClean="0"/>
              <a:t>dimension</a:t>
            </a:r>
            <a:r>
              <a:rPr lang="de-DE" sz="1200" i="1" dirty="0"/>
              <a:t> </a:t>
            </a:r>
          </a:p>
          <a:p>
            <a:pPr marL="0" indent="0">
              <a:buNone/>
            </a:pPr>
            <a:r>
              <a:rPr lang="de-DE" sz="1200" i="1" dirty="0" smtClean="0"/>
              <a:t>Controls: </a:t>
            </a:r>
            <a:r>
              <a:rPr lang="de-DE" sz="1200" i="1" dirty="0" err="1" smtClean="0"/>
              <a:t>gender</a:t>
            </a:r>
            <a:r>
              <a:rPr lang="de-DE" sz="1200" i="1" dirty="0" smtClean="0"/>
              <a:t>, </a:t>
            </a:r>
            <a:r>
              <a:rPr lang="de-DE" sz="1200" i="1" dirty="0" err="1" smtClean="0"/>
              <a:t>age</a:t>
            </a:r>
            <a:r>
              <a:rPr lang="de-DE" sz="1200" i="1" dirty="0" smtClean="0"/>
              <a:t>, </a:t>
            </a:r>
            <a:r>
              <a:rPr lang="de-DE" sz="1200" i="1" dirty="0" err="1" smtClean="0"/>
              <a:t>economic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sector</a:t>
            </a:r>
            <a:r>
              <a:rPr lang="de-DE" sz="1200" i="1" dirty="0" smtClean="0"/>
              <a:t>, </a:t>
            </a:r>
            <a:r>
              <a:rPr lang="de-DE" sz="1200" i="1" dirty="0" err="1" smtClean="0"/>
              <a:t>occupation</a:t>
            </a:r>
            <a:r>
              <a:rPr lang="de-DE" sz="1200" i="1" dirty="0" smtClean="0"/>
              <a:t>, </a:t>
            </a:r>
            <a:r>
              <a:rPr lang="de-DE" sz="1200" i="1" dirty="0" err="1" smtClean="0"/>
              <a:t>and</a:t>
            </a:r>
            <a:r>
              <a:rPr lang="de-DE" sz="1200" i="1" dirty="0" smtClean="0"/>
              <a:t> </a:t>
            </a:r>
            <a:r>
              <a:rPr lang="de-DE" sz="1200" i="1" dirty="0" err="1" smtClean="0"/>
              <a:t>others</a:t>
            </a:r>
            <a:endParaRPr lang="en-IE" sz="1200" i="1" dirty="0"/>
          </a:p>
        </p:txBody>
      </p:sp>
      <p:sp>
        <p:nvSpPr>
          <p:cNvPr id="4" name="Oval 3"/>
          <p:cNvSpPr/>
          <p:nvPr/>
        </p:nvSpPr>
        <p:spPr>
          <a:xfrm>
            <a:off x="7380312" y="3573016"/>
            <a:ext cx="504056" cy="72008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31901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Default Theme">
  <a:themeElements>
    <a:clrScheme name="EF_Master colours">
      <a:dk1>
        <a:srgbClr val="FFFFFF"/>
      </a:dk1>
      <a:lt1>
        <a:srgbClr val="143058"/>
      </a:lt1>
      <a:dk2>
        <a:srgbClr val="143058"/>
      </a:dk2>
      <a:lt2>
        <a:srgbClr val="60C3AD"/>
      </a:lt2>
      <a:accent1>
        <a:srgbClr val="CED044"/>
      </a:accent1>
      <a:accent2>
        <a:srgbClr val="A6B167"/>
      </a:accent2>
      <a:accent3>
        <a:srgbClr val="FFCD67"/>
      </a:accent3>
      <a:accent4>
        <a:srgbClr val="93C1C4"/>
      </a:accent4>
      <a:accent5>
        <a:srgbClr val="0096D1"/>
      </a:accent5>
      <a:accent6>
        <a:srgbClr val="AA9E94"/>
      </a:accent6>
      <a:hlink>
        <a:srgbClr val="C0B4D8"/>
      </a:hlink>
      <a:folHlink>
        <a:srgbClr val="87416E"/>
      </a:folHlink>
    </a:clrScheme>
    <a:fontScheme name="Eurofound_Master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3593</TotalTime>
  <Words>749</Words>
  <Application>Microsoft Office PowerPoint</Application>
  <PresentationFormat>On-screen Show (4:3)</PresentationFormat>
  <Paragraphs>95</Paragraphs>
  <Slides>19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Default Theme</vt:lpstr>
      <vt:lpstr>Are all non-standard types of work precarious?</vt:lpstr>
      <vt:lpstr>Precarious employment</vt:lpstr>
      <vt:lpstr>Policy context (selection)</vt:lpstr>
      <vt:lpstr>Little change on EU level / massive movements in some Member States</vt:lpstr>
      <vt:lpstr>Non-standard forms are more common in lower income groups</vt:lpstr>
      <vt:lpstr>Low autonomy / access to training for fixed-term employees</vt:lpstr>
      <vt:lpstr>Poor prospects for fixed-term employees (&lt; 1 year)</vt:lpstr>
      <vt:lpstr>Poor social environments for Solo Self-emp.</vt:lpstr>
      <vt:lpstr>Fixed-term (&lt; 1 year): 3x disadvantaged</vt:lpstr>
      <vt:lpstr>Involuntary part-timers fare worse in most Job Quality dimensions than voluntary part-timers</vt:lpstr>
      <vt:lpstr>Conclusions</vt:lpstr>
      <vt:lpstr>Policy Responses</vt:lpstr>
      <vt:lpstr> Background slides</vt:lpstr>
      <vt:lpstr>Policy relevance</vt:lpstr>
      <vt:lpstr>Developments</vt:lpstr>
      <vt:lpstr>High work intensity for fixed-term employees</vt:lpstr>
      <vt:lpstr>Controlling for potential confounders</vt:lpstr>
      <vt:lpstr>Controlling for potential confounders</vt:lpstr>
      <vt:lpstr>Controlling for potential confounders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Kick-off meeting</dc:title>
  <dc:creator>Franz Eiffe</dc:creator>
  <cp:lastModifiedBy>Raluca Radescu</cp:lastModifiedBy>
  <cp:revision>108</cp:revision>
  <dcterms:created xsi:type="dcterms:W3CDTF">2017-09-07T14:31:42Z</dcterms:created>
  <dcterms:modified xsi:type="dcterms:W3CDTF">2019-03-04T12:49:17Z</dcterms:modified>
</cp:coreProperties>
</file>